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34"/>
  </p:notesMasterIdLst>
  <p:handoutMasterIdLst>
    <p:handoutMasterId r:id="rId35"/>
  </p:handoutMasterIdLst>
  <p:sldIdLst>
    <p:sldId id="292" r:id="rId5"/>
    <p:sldId id="257" r:id="rId6"/>
    <p:sldId id="300" r:id="rId7"/>
    <p:sldId id="314" r:id="rId8"/>
    <p:sldId id="299" r:id="rId9"/>
    <p:sldId id="301" r:id="rId10"/>
    <p:sldId id="305" r:id="rId11"/>
    <p:sldId id="296" r:id="rId12"/>
    <p:sldId id="291" r:id="rId13"/>
    <p:sldId id="303" r:id="rId14"/>
    <p:sldId id="302" r:id="rId15"/>
    <p:sldId id="304" r:id="rId16"/>
    <p:sldId id="307" r:id="rId17"/>
    <p:sldId id="308" r:id="rId18"/>
    <p:sldId id="309" r:id="rId19"/>
    <p:sldId id="310" r:id="rId20"/>
    <p:sldId id="311" r:id="rId21"/>
    <p:sldId id="315" r:id="rId22"/>
    <p:sldId id="266" r:id="rId23"/>
    <p:sldId id="265" r:id="rId24"/>
    <p:sldId id="262" r:id="rId25"/>
    <p:sldId id="268" r:id="rId26"/>
    <p:sldId id="269" r:id="rId27"/>
    <p:sldId id="306" r:id="rId28"/>
    <p:sldId id="295" r:id="rId29"/>
    <p:sldId id="317" r:id="rId30"/>
    <p:sldId id="318" r:id="rId31"/>
    <p:sldId id="316" r:id="rId32"/>
    <p:sldId id="293" r:id="rId33"/>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8AC3"/>
    <a:srgbClr val="B5C1DF"/>
    <a:srgbClr val="374D81"/>
    <a:srgbClr val="E98B0D"/>
    <a:srgbClr val="E2973C"/>
    <a:srgbClr val="9BD49E"/>
    <a:srgbClr val="F6A287"/>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9" autoAdjust="0"/>
  </p:normalViewPr>
  <p:slideViewPr>
    <p:cSldViewPr snapToGrid="0">
      <p:cViewPr varScale="1">
        <p:scale>
          <a:sx n="152" d="100"/>
          <a:sy n="152" d="100"/>
        </p:scale>
        <p:origin x="588" y="132"/>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13/02/2026</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13/02/2026</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2451cffbbf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2451cffbbf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8912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92134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13/02/2026</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13/02/2026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13/02/2026</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13/02/2026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13/02/2026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13/02/2026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13/02/2026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13/02/2026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13/02/2026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13/02/2026</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13/02/2026</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60941" y="0"/>
            <a:ext cx="153926"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13/02/2026</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374D8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b="1" cap="all" spc="200" baseline="0">
                <a:solidFill>
                  <a:srgbClr val="738AC3"/>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84836" y="3841"/>
            <a:ext cx="15392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13/02/2026</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4"/>
          <p:cNvSpPr txBox="1">
            <a:spLocks noGrp="1"/>
          </p:cNvSpPr>
          <p:nvPr>
            <p:ph type="title"/>
          </p:nvPr>
        </p:nvSpPr>
        <p:spPr>
          <a:xfrm>
            <a:off x="415600" y="355000"/>
            <a:ext cx="6918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 name="Google Shape;14;p4"/>
          <p:cNvSpPr txBox="1">
            <a:spLocks noGrp="1"/>
          </p:cNvSpPr>
          <p:nvPr>
            <p:ph type="body" idx="1"/>
          </p:nvPr>
        </p:nvSpPr>
        <p:spPr>
          <a:xfrm>
            <a:off x="415600" y="1386833"/>
            <a:ext cx="11360800" cy="43128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354696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13/02/2026</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13/02/2026</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13/02/2026</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13/02/2026</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13/02/2026</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13/02/2026</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13/02/2026</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1.xml"/><Relationship Id="rId4" Type="http://schemas.openxmlformats.org/officeDocument/2006/relationships/image" Target="../media/image54.emf"/></Relationships>
</file>

<file path=ppt/slides/_rels/slide2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1.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www.ricominciodaquattro.com/estrattore-di-succo-kitchenaid/" TargetMode="External"/><Relationship Id="rId2" Type="http://schemas.openxmlformats.org/officeDocument/2006/relationships/image" Target="../media/image61.png"/><Relationship Id="rId1" Type="http://schemas.openxmlformats.org/officeDocument/2006/relationships/slideLayout" Target="../slideLayouts/slideLayout9.xml"/><Relationship Id="rId5" Type="http://schemas.openxmlformats.org/officeDocument/2006/relationships/hyperlink" Target="https://sunmae.blogspot.com/2016/06/" TargetMode="Externa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hyperlink" Target="https://claudesuper.com/2011/01/20/internet-social-et-entreprises-pourquoi-et-comment-y-aller/" TargetMode="External"/><Relationship Id="rId7" Type="http://schemas.openxmlformats.org/officeDocument/2006/relationships/hyperlink" Target="https://www.rawpixel.com/search/feminism%20poster?page=1&amp;sort=curated" TargetMode="External"/><Relationship Id="rId2" Type="http://schemas.openxmlformats.org/officeDocument/2006/relationships/image" Target="../media/image70.jpg"/><Relationship Id="rId1" Type="http://schemas.openxmlformats.org/officeDocument/2006/relationships/slideLayout" Target="../slideLayouts/slideLayout9.xml"/><Relationship Id="rId6" Type="http://schemas.openxmlformats.org/officeDocument/2006/relationships/image" Target="../media/image72.jpeg"/><Relationship Id="rId5" Type="http://schemas.openxmlformats.org/officeDocument/2006/relationships/hyperlink" Target="https://www.collidu.com/presentation-patient-empowerment" TargetMode="Externa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271989" y="758952"/>
            <a:ext cx="6920011" cy="3227514"/>
          </a:xfrm>
        </p:spPr>
        <p:txBody>
          <a:bodyPr>
            <a:normAutofit/>
          </a:bodyPr>
          <a:lstStyle/>
          <a:p>
            <a:r>
              <a:rPr lang="it-IT" sz="4400" b="1" i="1" dirty="0">
                <a:solidFill>
                  <a:srgbClr val="003366"/>
                </a:solidFill>
                <a:effectLst/>
                <a:latin typeface="Arial" panose="020B0604020202020204" pitchFamily="34" charset="0"/>
              </a:rPr>
              <a:t>AI, trattamento farmacologico e </a:t>
            </a:r>
            <a:br>
              <a:rPr lang="it-IT" sz="4400" b="1" i="1" dirty="0">
                <a:solidFill>
                  <a:srgbClr val="003366"/>
                </a:solidFill>
                <a:effectLst/>
                <a:latin typeface="Arial" panose="020B0604020202020204" pitchFamily="34" charset="0"/>
              </a:rPr>
            </a:br>
            <a:r>
              <a:rPr lang="it-IT" sz="4400" b="1" i="1" dirty="0">
                <a:solidFill>
                  <a:srgbClr val="003366"/>
                </a:solidFill>
                <a:effectLst/>
                <a:latin typeface="Arial" panose="020B0604020202020204" pitchFamily="34" charset="0"/>
              </a:rPr>
              <a:t>Chirurgia Bariatrica Metabolica</a:t>
            </a:r>
            <a:endParaRPr lang="it-IT" sz="4400" dirty="0"/>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587298" y="4508500"/>
            <a:ext cx="6495393" cy="1279652"/>
          </a:xfrm>
        </p:spPr>
        <p:txBody>
          <a:bodyPr>
            <a:normAutofit/>
          </a:bodyPr>
          <a:lstStyle/>
          <a:p>
            <a:pPr algn="ctr"/>
            <a:r>
              <a:rPr lang="it-IT" sz="2800" b="1" dirty="0"/>
              <a:t>Mirto Foletto, MD</a:t>
            </a:r>
          </a:p>
          <a:p>
            <a:r>
              <a:rPr lang="it-IT" sz="2300" dirty="0"/>
              <a:t>Azienda Ospedale </a:t>
            </a:r>
            <a:r>
              <a:rPr lang="it-IT" sz="2300" dirty="0" err="1"/>
              <a:t>Universita’</a:t>
            </a:r>
            <a:r>
              <a:rPr lang="it-IT" sz="2300" dirty="0"/>
              <a:t>- </a:t>
            </a:r>
            <a:r>
              <a:rPr lang="it-IT" sz="2300" b="1" dirty="0"/>
              <a:t>Padova</a:t>
            </a:r>
          </a:p>
        </p:txBody>
      </p:sp>
      <p:pic>
        <p:nvPicPr>
          <p:cNvPr id="5" name="Immagine 4">
            <a:extLst>
              <a:ext uri="{FF2B5EF4-FFF2-40B4-BE49-F238E27FC236}">
                <a16:creationId xmlns:a16="http://schemas.microsoft.com/office/drawing/2014/main" id="{F08A59D2-A500-1FBE-454D-201407F33305}"/>
              </a:ext>
            </a:extLst>
          </p:cNvPr>
          <p:cNvPicPr>
            <a:picLocks noChangeAspect="1"/>
          </p:cNvPicPr>
          <p:nvPr/>
        </p:nvPicPr>
        <p:blipFill>
          <a:blip r:embed="rId2" cstate="print">
            <a:extLst>
              <a:ext uri="{28A0092B-C50C-407E-A947-70E740481C1C}">
                <a14:useLocalDpi xmlns:a14="http://schemas.microsoft.com/office/drawing/2010/main" val="0"/>
              </a:ext>
            </a:extLst>
          </a:blip>
          <a:srcRect l="48381"/>
          <a:stretch>
            <a:fillRect/>
          </a:stretch>
        </p:blipFill>
        <p:spPr>
          <a:xfrm>
            <a:off x="0" y="0"/>
            <a:ext cx="4991977" cy="6858000"/>
          </a:xfrm>
          <a:prstGeom prst="rect">
            <a:avLst/>
          </a:prstGeom>
        </p:spPr>
      </p:pic>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8BD1164-B06C-BC6F-539A-CDF3F6366F64}"/>
              </a:ext>
            </a:extLst>
          </p:cNvPr>
          <p:cNvPicPr>
            <a:picLocks noChangeAspect="1"/>
          </p:cNvPicPr>
          <p:nvPr/>
        </p:nvPicPr>
        <p:blipFill>
          <a:blip r:embed="rId2"/>
          <a:stretch>
            <a:fillRect/>
          </a:stretch>
        </p:blipFill>
        <p:spPr>
          <a:xfrm>
            <a:off x="0" y="-72887"/>
            <a:ext cx="7236790" cy="2729304"/>
          </a:xfrm>
          <a:prstGeom prst="rect">
            <a:avLst/>
          </a:prstGeom>
        </p:spPr>
      </p:pic>
      <p:pic>
        <p:nvPicPr>
          <p:cNvPr id="5" name="Immagine 4">
            <a:extLst>
              <a:ext uri="{FF2B5EF4-FFF2-40B4-BE49-F238E27FC236}">
                <a16:creationId xmlns:a16="http://schemas.microsoft.com/office/drawing/2014/main" id="{545F6A3F-8D45-0BD7-F32F-A9260A66B11C}"/>
              </a:ext>
            </a:extLst>
          </p:cNvPr>
          <p:cNvPicPr>
            <a:picLocks noChangeAspect="1"/>
          </p:cNvPicPr>
          <p:nvPr/>
        </p:nvPicPr>
        <p:blipFill>
          <a:blip r:embed="rId3"/>
          <a:stretch>
            <a:fillRect/>
          </a:stretch>
        </p:blipFill>
        <p:spPr>
          <a:xfrm>
            <a:off x="3208322" y="2750734"/>
            <a:ext cx="7906853" cy="4143953"/>
          </a:xfrm>
          <a:prstGeom prst="rect">
            <a:avLst/>
          </a:prstGeom>
        </p:spPr>
      </p:pic>
      <p:cxnSp>
        <p:nvCxnSpPr>
          <p:cNvPr id="7" name="Connettore 2 6">
            <a:extLst>
              <a:ext uri="{FF2B5EF4-FFF2-40B4-BE49-F238E27FC236}">
                <a16:creationId xmlns:a16="http://schemas.microsoft.com/office/drawing/2014/main" id="{3D55E598-6131-5104-BDF3-40398B95BDDE}"/>
              </a:ext>
            </a:extLst>
          </p:cNvPr>
          <p:cNvCxnSpPr/>
          <p:nvPr/>
        </p:nvCxnSpPr>
        <p:spPr>
          <a:xfrm>
            <a:off x="8998957" y="4237771"/>
            <a:ext cx="135583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9" name="Immagine 8">
            <a:extLst>
              <a:ext uri="{FF2B5EF4-FFF2-40B4-BE49-F238E27FC236}">
                <a16:creationId xmlns:a16="http://schemas.microsoft.com/office/drawing/2014/main" id="{B821A84F-AA4E-AACF-F7D7-033781B3DF63}"/>
              </a:ext>
            </a:extLst>
          </p:cNvPr>
          <p:cNvPicPr>
            <a:picLocks noChangeAspect="1"/>
          </p:cNvPicPr>
          <p:nvPr/>
        </p:nvPicPr>
        <p:blipFill>
          <a:blip r:embed="rId4"/>
          <a:stretch>
            <a:fillRect/>
          </a:stretch>
        </p:blipFill>
        <p:spPr>
          <a:xfrm>
            <a:off x="8900301" y="82335"/>
            <a:ext cx="2819794" cy="1047896"/>
          </a:xfrm>
          <a:prstGeom prst="rect">
            <a:avLst/>
          </a:prstGeom>
        </p:spPr>
      </p:pic>
    </p:spTree>
    <p:extLst>
      <p:ext uri="{BB962C8B-B14F-4D97-AF65-F5344CB8AC3E}">
        <p14:creationId xmlns:p14="http://schemas.microsoft.com/office/powerpoint/2010/main" val="2929341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1DFC97F-FD36-C366-8D91-A9AF672C107E}"/>
              </a:ext>
            </a:extLst>
          </p:cNvPr>
          <p:cNvPicPr>
            <a:picLocks noChangeAspect="1"/>
          </p:cNvPicPr>
          <p:nvPr/>
        </p:nvPicPr>
        <p:blipFill>
          <a:blip r:embed="rId2"/>
          <a:stretch>
            <a:fillRect/>
          </a:stretch>
        </p:blipFill>
        <p:spPr>
          <a:xfrm>
            <a:off x="939625" y="957500"/>
            <a:ext cx="3738830" cy="4639257"/>
          </a:xfrm>
          <a:prstGeom prst="rect">
            <a:avLst/>
          </a:prstGeom>
        </p:spPr>
      </p:pic>
      <p:pic>
        <p:nvPicPr>
          <p:cNvPr id="5" name="Immagine 4">
            <a:extLst>
              <a:ext uri="{FF2B5EF4-FFF2-40B4-BE49-F238E27FC236}">
                <a16:creationId xmlns:a16="http://schemas.microsoft.com/office/drawing/2014/main" id="{53D375B8-AE13-C889-01B1-AC70E2C41CDD}"/>
              </a:ext>
            </a:extLst>
          </p:cNvPr>
          <p:cNvPicPr>
            <a:picLocks noChangeAspect="1"/>
          </p:cNvPicPr>
          <p:nvPr/>
        </p:nvPicPr>
        <p:blipFill>
          <a:blip r:embed="rId3"/>
          <a:stretch>
            <a:fillRect/>
          </a:stretch>
        </p:blipFill>
        <p:spPr>
          <a:xfrm>
            <a:off x="4216645" y="1367067"/>
            <a:ext cx="8097380" cy="4229690"/>
          </a:xfrm>
          <a:prstGeom prst="rect">
            <a:avLst/>
          </a:prstGeom>
        </p:spPr>
      </p:pic>
      <p:pic>
        <p:nvPicPr>
          <p:cNvPr id="7" name="Immagine 6">
            <a:extLst>
              <a:ext uri="{FF2B5EF4-FFF2-40B4-BE49-F238E27FC236}">
                <a16:creationId xmlns:a16="http://schemas.microsoft.com/office/drawing/2014/main" id="{7473161B-97FC-5133-A809-210A939C0067}"/>
              </a:ext>
            </a:extLst>
          </p:cNvPr>
          <p:cNvPicPr>
            <a:picLocks noChangeAspect="1"/>
          </p:cNvPicPr>
          <p:nvPr/>
        </p:nvPicPr>
        <p:blipFill>
          <a:blip r:embed="rId4"/>
          <a:stretch>
            <a:fillRect/>
          </a:stretch>
        </p:blipFill>
        <p:spPr>
          <a:xfrm>
            <a:off x="8370213" y="5376584"/>
            <a:ext cx="2819794" cy="1047896"/>
          </a:xfrm>
          <a:prstGeom prst="rect">
            <a:avLst/>
          </a:prstGeom>
        </p:spPr>
      </p:pic>
    </p:spTree>
    <p:extLst>
      <p:ext uri="{BB962C8B-B14F-4D97-AF65-F5344CB8AC3E}">
        <p14:creationId xmlns:p14="http://schemas.microsoft.com/office/powerpoint/2010/main" val="2838587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B127CC2-2F7F-3FC4-6859-6D540A6A91CD}"/>
              </a:ext>
            </a:extLst>
          </p:cNvPr>
          <p:cNvPicPr>
            <a:picLocks noChangeAspect="1"/>
          </p:cNvPicPr>
          <p:nvPr/>
        </p:nvPicPr>
        <p:blipFill>
          <a:blip r:embed="rId2"/>
          <a:stretch>
            <a:fillRect/>
          </a:stretch>
        </p:blipFill>
        <p:spPr>
          <a:xfrm>
            <a:off x="347592" y="245165"/>
            <a:ext cx="5177466" cy="3309880"/>
          </a:xfrm>
          <a:prstGeom prst="rect">
            <a:avLst/>
          </a:prstGeom>
        </p:spPr>
      </p:pic>
      <p:pic>
        <p:nvPicPr>
          <p:cNvPr id="5" name="Immagine 4">
            <a:extLst>
              <a:ext uri="{FF2B5EF4-FFF2-40B4-BE49-F238E27FC236}">
                <a16:creationId xmlns:a16="http://schemas.microsoft.com/office/drawing/2014/main" id="{9F83F1E7-8E5F-15D4-29F3-82F533E6ACB5}"/>
              </a:ext>
            </a:extLst>
          </p:cNvPr>
          <p:cNvPicPr>
            <a:picLocks noChangeAspect="1"/>
          </p:cNvPicPr>
          <p:nvPr/>
        </p:nvPicPr>
        <p:blipFill>
          <a:blip r:embed="rId3"/>
          <a:stretch>
            <a:fillRect/>
          </a:stretch>
        </p:blipFill>
        <p:spPr>
          <a:xfrm>
            <a:off x="4371436" y="3399942"/>
            <a:ext cx="7716327" cy="3458058"/>
          </a:xfrm>
          <a:prstGeom prst="rect">
            <a:avLst/>
          </a:prstGeom>
        </p:spPr>
      </p:pic>
      <p:pic>
        <p:nvPicPr>
          <p:cNvPr id="7" name="Immagine 6">
            <a:extLst>
              <a:ext uri="{FF2B5EF4-FFF2-40B4-BE49-F238E27FC236}">
                <a16:creationId xmlns:a16="http://schemas.microsoft.com/office/drawing/2014/main" id="{6560CA20-90F0-76D7-07E5-EFB5D7CEF892}"/>
              </a:ext>
            </a:extLst>
          </p:cNvPr>
          <p:cNvPicPr>
            <a:picLocks noChangeAspect="1"/>
          </p:cNvPicPr>
          <p:nvPr/>
        </p:nvPicPr>
        <p:blipFill>
          <a:blip r:embed="rId4"/>
          <a:stretch>
            <a:fillRect/>
          </a:stretch>
        </p:blipFill>
        <p:spPr>
          <a:xfrm>
            <a:off x="6103727" y="921026"/>
            <a:ext cx="4535946" cy="1600603"/>
          </a:xfrm>
          <a:prstGeom prst="rect">
            <a:avLst/>
          </a:prstGeom>
        </p:spPr>
      </p:pic>
    </p:spTree>
    <p:extLst>
      <p:ext uri="{BB962C8B-B14F-4D97-AF65-F5344CB8AC3E}">
        <p14:creationId xmlns:p14="http://schemas.microsoft.com/office/powerpoint/2010/main" val="485291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41A9892-A300-DDF2-E638-B2A1D325BFEF}"/>
              </a:ext>
            </a:extLst>
          </p:cNvPr>
          <p:cNvPicPr>
            <a:picLocks noChangeAspect="1"/>
          </p:cNvPicPr>
          <p:nvPr/>
        </p:nvPicPr>
        <p:blipFill>
          <a:blip r:embed="rId2"/>
          <a:stretch>
            <a:fillRect/>
          </a:stretch>
        </p:blipFill>
        <p:spPr>
          <a:xfrm>
            <a:off x="2061599" y="384808"/>
            <a:ext cx="8068801" cy="1781424"/>
          </a:xfrm>
          <a:prstGeom prst="rect">
            <a:avLst/>
          </a:prstGeom>
        </p:spPr>
      </p:pic>
      <p:sp>
        <p:nvSpPr>
          <p:cNvPr id="5" name="CasellaDiTesto 4">
            <a:extLst>
              <a:ext uri="{FF2B5EF4-FFF2-40B4-BE49-F238E27FC236}">
                <a16:creationId xmlns:a16="http://schemas.microsoft.com/office/drawing/2014/main" id="{7D602627-6152-AFFB-AB7B-F465D19DEF5A}"/>
              </a:ext>
            </a:extLst>
          </p:cNvPr>
          <p:cNvSpPr txBox="1"/>
          <p:nvPr/>
        </p:nvSpPr>
        <p:spPr>
          <a:xfrm>
            <a:off x="3048000" y="3244334"/>
            <a:ext cx="6096000" cy="2031325"/>
          </a:xfrm>
          <a:prstGeom prst="rect">
            <a:avLst/>
          </a:prstGeom>
          <a:noFill/>
        </p:spPr>
        <p:txBody>
          <a:bodyPr wrap="square">
            <a:spAutoFit/>
          </a:bodyPr>
          <a:lstStyle/>
          <a:p>
            <a:r>
              <a:rPr lang="it-IT" sz="1800" b="1" i="0" u="none" strike="noStrike" baseline="0" dirty="0">
                <a:latin typeface="MyriadPro-BoldSemiCn"/>
              </a:rPr>
              <a:t>AI in </a:t>
            </a:r>
            <a:r>
              <a:rPr lang="it-IT" sz="1800" b="1" i="0" u="none" strike="noStrike" baseline="0" dirty="0" err="1">
                <a:latin typeface="MyriadPro-BoldSemiCn"/>
              </a:rPr>
              <a:t>Patient</a:t>
            </a:r>
            <a:r>
              <a:rPr lang="it-IT" sz="1800" b="1" i="0" u="none" strike="noStrike" baseline="0" dirty="0">
                <a:latin typeface="MyriadPro-BoldSemiCn"/>
              </a:rPr>
              <a:t> </a:t>
            </a:r>
            <a:r>
              <a:rPr lang="it-IT" sz="1800" b="1" i="0" u="none" strike="noStrike" baseline="0" dirty="0" err="1">
                <a:latin typeface="MyriadPro-BoldSemiCn"/>
              </a:rPr>
              <a:t>Education</a:t>
            </a:r>
            <a:endParaRPr lang="it-IT" sz="1800" b="1" i="0" u="none" strike="noStrike" baseline="0" dirty="0">
              <a:latin typeface="MyriadPro-BoldSemiCn"/>
            </a:endParaRPr>
          </a:p>
          <a:p>
            <a:r>
              <a:rPr lang="en-US" sz="1800" b="1" i="0" u="none" strike="noStrike" baseline="0" dirty="0">
                <a:latin typeface="MyriadPro-BoldSemiCn"/>
              </a:rPr>
              <a:t>Real‑Time Monitoring and Feedback</a:t>
            </a:r>
          </a:p>
          <a:p>
            <a:r>
              <a:rPr lang="en-US" sz="1800" b="1" i="0" u="none" strike="noStrike" baseline="0" dirty="0">
                <a:latin typeface="MyriadPro-BoldSemiCn"/>
              </a:rPr>
              <a:t>Virtual Assistants in Bariatric Support</a:t>
            </a:r>
          </a:p>
          <a:p>
            <a:pPr algn="l"/>
            <a:r>
              <a:rPr lang="en-US" sz="1800" b="1" i="0" u="none" strike="noStrike" baseline="0" dirty="0">
                <a:latin typeface="MyriadPro-BoldSemiCn"/>
              </a:rPr>
              <a:t>Personalized Nutrition and Physical Activity</a:t>
            </a:r>
          </a:p>
          <a:p>
            <a:pPr algn="l"/>
            <a:r>
              <a:rPr lang="it-IT" sz="1800" b="1" i="0" u="none" strike="noStrike" baseline="0" dirty="0">
                <a:latin typeface="MyriadPro-BoldSemiCn"/>
              </a:rPr>
              <a:t>Planning</a:t>
            </a:r>
          </a:p>
          <a:p>
            <a:pPr algn="l"/>
            <a:r>
              <a:rPr lang="en-US" sz="1800" b="1" i="0" u="none" strike="noStrike" baseline="0" dirty="0">
                <a:latin typeface="MyriadPro-BoldSemiCn"/>
              </a:rPr>
              <a:t>Predictive Analytics for Surgical Outcomes</a:t>
            </a:r>
            <a:endParaRPr lang="it-IT" sz="1800" b="1" i="0" u="none" strike="noStrike" baseline="0" dirty="0">
              <a:latin typeface="MyriadPro-BoldSemiCn"/>
            </a:endParaRPr>
          </a:p>
          <a:p>
            <a:endParaRPr lang="it-IT" dirty="0"/>
          </a:p>
        </p:txBody>
      </p:sp>
    </p:spTree>
    <p:extLst>
      <p:ext uri="{BB962C8B-B14F-4D97-AF65-F5344CB8AC3E}">
        <p14:creationId xmlns:p14="http://schemas.microsoft.com/office/powerpoint/2010/main" val="174371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736DDE0-819C-59E5-C423-507B21B80ABC}"/>
              </a:ext>
            </a:extLst>
          </p:cNvPr>
          <p:cNvPicPr>
            <a:picLocks noChangeAspect="1"/>
          </p:cNvPicPr>
          <p:nvPr/>
        </p:nvPicPr>
        <p:blipFill>
          <a:blip r:embed="rId2"/>
          <a:stretch>
            <a:fillRect/>
          </a:stretch>
        </p:blipFill>
        <p:spPr>
          <a:xfrm>
            <a:off x="2004463" y="438666"/>
            <a:ext cx="7878274" cy="1514686"/>
          </a:xfrm>
          <a:prstGeom prst="rect">
            <a:avLst/>
          </a:prstGeom>
        </p:spPr>
      </p:pic>
      <p:sp>
        <p:nvSpPr>
          <p:cNvPr id="5" name="CasellaDiTesto 4">
            <a:extLst>
              <a:ext uri="{FF2B5EF4-FFF2-40B4-BE49-F238E27FC236}">
                <a16:creationId xmlns:a16="http://schemas.microsoft.com/office/drawing/2014/main" id="{FC75E5EA-2DF3-C9B0-DC70-95E33ACC03F7}"/>
              </a:ext>
            </a:extLst>
          </p:cNvPr>
          <p:cNvSpPr txBox="1"/>
          <p:nvPr/>
        </p:nvSpPr>
        <p:spPr>
          <a:xfrm>
            <a:off x="2918791" y="4799017"/>
            <a:ext cx="6513443" cy="1908215"/>
          </a:xfrm>
          <a:prstGeom prst="rect">
            <a:avLst/>
          </a:prstGeom>
          <a:noFill/>
        </p:spPr>
        <p:txBody>
          <a:bodyPr wrap="square">
            <a:spAutoFit/>
          </a:bodyPr>
          <a:lstStyle/>
          <a:p>
            <a:pPr algn="l"/>
            <a:endParaRPr lang="it-IT" sz="3200" b="0" i="0" u="none" strike="noStrike" baseline="0" dirty="0">
              <a:solidFill>
                <a:srgbClr val="000000"/>
              </a:solidFill>
              <a:latin typeface="Sabon LT Std"/>
            </a:endParaRPr>
          </a:p>
          <a:p>
            <a:pPr marR="1000" algn="just"/>
            <a:r>
              <a:rPr lang="en-US" sz="3200" b="0" i="0" u="none" strike="noStrike" baseline="0" dirty="0">
                <a:solidFill>
                  <a:srgbClr val="000000"/>
                </a:solidFill>
                <a:latin typeface="Sabon LT Std"/>
              </a:rPr>
              <a:t> </a:t>
            </a:r>
            <a:r>
              <a:rPr lang="en-US" sz="1800" b="0" i="0" u="none" strike="noStrike" baseline="0" dirty="0">
                <a:solidFill>
                  <a:srgbClr val="000000"/>
                </a:solidFill>
                <a:latin typeface="Sabon LT Std"/>
              </a:rPr>
              <a:t>In the future, with the development of multi-omics technologies and the widespread application of artificial intelligence, it is expected to support personalized therapies, thereby improving treatment efficacy and accuracy. </a:t>
            </a:r>
            <a:endParaRPr lang="it-IT" dirty="0"/>
          </a:p>
        </p:txBody>
      </p:sp>
      <p:pic>
        <p:nvPicPr>
          <p:cNvPr id="7" name="Immagine 6">
            <a:extLst>
              <a:ext uri="{FF2B5EF4-FFF2-40B4-BE49-F238E27FC236}">
                <a16:creationId xmlns:a16="http://schemas.microsoft.com/office/drawing/2014/main" id="{D21A0540-59B0-2D8A-DD97-21993B8EFD0D}"/>
              </a:ext>
            </a:extLst>
          </p:cNvPr>
          <p:cNvPicPr>
            <a:picLocks noChangeAspect="1"/>
          </p:cNvPicPr>
          <p:nvPr/>
        </p:nvPicPr>
        <p:blipFill>
          <a:blip r:embed="rId3"/>
          <a:stretch>
            <a:fillRect/>
          </a:stretch>
        </p:blipFill>
        <p:spPr>
          <a:xfrm>
            <a:off x="158291" y="1901687"/>
            <a:ext cx="3295913" cy="1766361"/>
          </a:xfrm>
          <a:prstGeom prst="rect">
            <a:avLst/>
          </a:prstGeom>
        </p:spPr>
      </p:pic>
      <p:pic>
        <p:nvPicPr>
          <p:cNvPr id="9" name="Immagine 8">
            <a:extLst>
              <a:ext uri="{FF2B5EF4-FFF2-40B4-BE49-F238E27FC236}">
                <a16:creationId xmlns:a16="http://schemas.microsoft.com/office/drawing/2014/main" id="{4C8169D7-A58B-9884-53EA-C22464F55B79}"/>
              </a:ext>
            </a:extLst>
          </p:cNvPr>
          <p:cNvPicPr>
            <a:picLocks noChangeAspect="1"/>
          </p:cNvPicPr>
          <p:nvPr/>
        </p:nvPicPr>
        <p:blipFill>
          <a:blip r:embed="rId4"/>
          <a:stretch>
            <a:fillRect/>
          </a:stretch>
        </p:blipFill>
        <p:spPr>
          <a:xfrm>
            <a:off x="3220279" y="1895064"/>
            <a:ext cx="5944644" cy="2951585"/>
          </a:xfrm>
          <a:prstGeom prst="rect">
            <a:avLst/>
          </a:prstGeom>
        </p:spPr>
      </p:pic>
      <p:pic>
        <p:nvPicPr>
          <p:cNvPr id="11" name="Immagine 10">
            <a:extLst>
              <a:ext uri="{FF2B5EF4-FFF2-40B4-BE49-F238E27FC236}">
                <a16:creationId xmlns:a16="http://schemas.microsoft.com/office/drawing/2014/main" id="{6E114A7F-53CF-B3F9-B501-959B1FBF709D}"/>
              </a:ext>
            </a:extLst>
          </p:cNvPr>
          <p:cNvPicPr>
            <a:picLocks noChangeAspect="1"/>
          </p:cNvPicPr>
          <p:nvPr/>
        </p:nvPicPr>
        <p:blipFill>
          <a:blip r:embed="rId5"/>
          <a:stretch>
            <a:fillRect/>
          </a:stretch>
        </p:blipFill>
        <p:spPr>
          <a:xfrm>
            <a:off x="2525066" y="950423"/>
            <a:ext cx="7287642" cy="4267796"/>
          </a:xfrm>
          <a:prstGeom prst="rect">
            <a:avLst/>
          </a:prstGeom>
        </p:spPr>
      </p:pic>
      <p:pic>
        <p:nvPicPr>
          <p:cNvPr id="13" name="Immagine 12">
            <a:extLst>
              <a:ext uri="{FF2B5EF4-FFF2-40B4-BE49-F238E27FC236}">
                <a16:creationId xmlns:a16="http://schemas.microsoft.com/office/drawing/2014/main" id="{75794A8D-625C-C0FF-1230-B31DA026FE7B}"/>
              </a:ext>
            </a:extLst>
          </p:cNvPr>
          <p:cNvPicPr>
            <a:picLocks noChangeAspect="1"/>
          </p:cNvPicPr>
          <p:nvPr/>
        </p:nvPicPr>
        <p:blipFill>
          <a:blip r:embed="rId6"/>
          <a:stretch>
            <a:fillRect/>
          </a:stretch>
        </p:blipFill>
        <p:spPr>
          <a:xfrm>
            <a:off x="2204494" y="1455276"/>
            <a:ext cx="7783011" cy="3391373"/>
          </a:xfrm>
          <a:prstGeom prst="rect">
            <a:avLst/>
          </a:prstGeom>
        </p:spPr>
      </p:pic>
    </p:spTree>
    <p:extLst>
      <p:ext uri="{BB962C8B-B14F-4D97-AF65-F5344CB8AC3E}">
        <p14:creationId xmlns:p14="http://schemas.microsoft.com/office/powerpoint/2010/main" val="421969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EEC0E19-3482-4987-FBF3-446752783190}"/>
              </a:ext>
            </a:extLst>
          </p:cNvPr>
          <p:cNvPicPr>
            <a:picLocks noChangeAspect="1"/>
          </p:cNvPicPr>
          <p:nvPr/>
        </p:nvPicPr>
        <p:blipFill>
          <a:blip r:embed="rId2"/>
          <a:stretch>
            <a:fillRect/>
          </a:stretch>
        </p:blipFill>
        <p:spPr>
          <a:xfrm>
            <a:off x="6900479" y="947530"/>
            <a:ext cx="4580305" cy="4075043"/>
          </a:xfrm>
          <a:prstGeom prst="rect">
            <a:avLst/>
          </a:prstGeom>
        </p:spPr>
      </p:pic>
      <p:pic>
        <p:nvPicPr>
          <p:cNvPr id="5" name="Immagine 4">
            <a:extLst>
              <a:ext uri="{FF2B5EF4-FFF2-40B4-BE49-F238E27FC236}">
                <a16:creationId xmlns:a16="http://schemas.microsoft.com/office/drawing/2014/main" id="{B320C9D8-3352-A342-485A-61800667E31A}"/>
              </a:ext>
            </a:extLst>
          </p:cNvPr>
          <p:cNvPicPr>
            <a:picLocks noChangeAspect="1"/>
          </p:cNvPicPr>
          <p:nvPr/>
        </p:nvPicPr>
        <p:blipFill>
          <a:blip r:embed="rId3"/>
          <a:stretch>
            <a:fillRect/>
          </a:stretch>
        </p:blipFill>
        <p:spPr>
          <a:xfrm>
            <a:off x="66260" y="131401"/>
            <a:ext cx="6159088" cy="1934869"/>
          </a:xfrm>
          <a:prstGeom prst="rect">
            <a:avLst/>
          </a:prstGeom>
        </p:spPr>
      </p:pic>
      <p:pic>
        <p:nvPicPr>
          <p:cNvPr id="9" name="Immagine 8">
            <a:extLst>
              <a:ext uri="{FF2B5EF4-FFF2-40B4-BE49-F238E27FC236}">
                <a16:creationId xmlns:a16="http://schemas.microsoft.com/office/drawing/2014/main" id="{AB8AA08E-F236-A5E6-479F-BA637F1BD93D}"/>
              </a:ext>
            </a:extLst>
          </p:cNvPr>
          <p:cNvPicPr>
            <a:picLocks noChangeAspect="1"/>
          </p:cNvPicPr>
          <p:nvPr/>
        </p:nvPicPr>
        <p:blipFill>
          <a:blip r:embed="rId4"/>
          <a:stretch>
            <a:fillRect/>
          </a:stretch>
        </p:blipFill>
        <p:spPr>
          <a:xfrm>
            <a:off x="2537916" y="5425274"/>
            <a:ext cx="7116168" cy="619211"/>
          </a:xfrm>
          <a:prstGeom prst="rect">
            <a:avLst/>
          </a:prstGeom>
        </p:spPr>
      </p:pic>
    </p:spTree>
    <p:extLst>
      <p:ext uri="{BB962C8B-B14F-4D97-AF65-F5344CB8AC3E}">
        <p14:creationId xmlns:p14="http://schemas.microsoft.com/office/powerpoint/2010/main" val="1576684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6363E86-E940-3063-BFDD-2A7A659E13EF}"/>
              </a:ext>
            </a:extLst>
          </p:cNvPr>
          <p:cNvPicPr>
            <a:picLocks noChangeAspect="1"/>
          </p:cNvPicPr>
          <p:nvPr/>
        </p:nvPicPr>
        <p:blipFill>
          <a:blip r:embed="rId2"/>
          <a:stretch>
            <a:fillRect/>
          </a:stretch>
        </p:blipFill>
        <p:spPr>
          <a:xfrm>
            <a:off x="784204" y="208192"/>
            <a:ext cx="8211696" cy="1657581"/>
          </a:xfrm>
          <a:prstGeom prst="rect">
            <a:avLst/>
          </a:prstGeom>
        </p:spPr>
      </p:pic>
      <p:pic>
        <p:nvPicPr>
          <p:cNvPr id="5" name="Immagine 4">
            <a:extLst>
              <a:ext uri="{FF2B5EF4-FFF2-40B4-BE49-F238E27FC236}">
                <a16:creationId xmlns:a16="http://schemas.microsoft.com/office/drawing/2014/main" id="{13EFFC37-3BAE-3996-3B2F-17F5B99B5F87}"/>
              </a:ext>
            </a:extLst>
          </p:cNvPr>
          <p:cNvPicPr>
            <a:picLocks noChangeAspect="1"/>
          </p:cNvPicPr>
          <p:nvPr/>
        </p:nvPicPr>
        <p:blipFill>
          <a:blip r:embed="rId3"/>
          <a:stretch>
            <a:fillRect/>
          </a:stretch>
        </p:blipFill>
        <p:spPr>
          <a:xfrm>
            <a:off x="1875688" y="1834740"/>
            <a:ext cx="7592485" cy="962159"/>
          </a:xfrm>
          <a:prstGeom prst="rect">
            <a:avLst/>
          </a:prstGeom>
        </p:spPr>
      </p:pic>
      <p:pic>
        <p:nvPicPr>
          <p:cNvPr id="7" name="Immagine 6">
            <a:extLst>
              <a:ext uri="{FF2B5EF4-FFF2-40B4-BE49-F238E27FC236}">
                <a16:creationId xmlns:a16="http://schemas.microsoft.com/office/drawing/2014/main" id="{32521258-140A-A78D-B666-D41508151BBA}"/>
              </a:ext>
            </a:extLst>
          </p:cNvPr>
          <p:cNvPicPr>
            <a:picLocks noChangeAspect="1"/>
          </p:cNvPicPr>
          <p:nvPr/>
        </p:nvPicPr>
        <p:blipFill>
          <a:blip r:embed="rId4"/>
          <a:stretch>
            <a:fillRect/>
          </a:stretch>
        </p:blipFill>
        <p:spPr>
          <a:xfrm>
            <a:off x="298174" y="2916932"/>
            <a:ext cx="5454055" cy="2010048"/>
          </a:xfrm>
          <a:prstGeom prst="rect">
            <a:avLst/>
          </a:prstGeom>
        </p:spPr>
      </p:pic>
      <p:pic>
        <p:nvPicPr>
          <p:cNvPr id="9" name="Immagine 8">
            <a:extLst>
              <a:ext uri="{FF2B5EF4-FFF2-40B4-BE49-F238E27FC236}">
                <a16:creationId xmlns:a16="http://schemas.microsoft.com/office/drawing/2014/main" id="{9F90B250-9B5F-89DD-EB8D-FD546F168197}"/>
              </a:ext>
            </a:extLst>
          </p:cNvPr>
          <p:cNvPicPr>
            <a:picLocks noChangeAspect="1"/>
          </p:cNvPicPr>
          <p:nvPr/>
        </p:nvPicPr>
        <p:blipFill>
          <a:blip r:embed="rId5"/>
          <a:stretch>
            <a:fillRect/>
          </a:stretch>
        </p:blipFill>
        <p:spPr>
          <a:xfrm>
            <a:off x="8337039" y="2663687"/>
            <a:ext cx="3675849" cy="4181061"/>
          </a:xfrm>
          <a:prstGeom prst="rect">
            <a:avLst/>
          </a:prstGeom>
        </p:spPr>
      </p:pic>
    </p:spTree>
    <p:extLst>
      <p:ext uri="{BB962C8B-B14F-4D97-AF65-F5344CB8AC3E}">
        <p14:creationId xmlns:p14="http://schemas.microsoft.com/office/powerpoint/2010/main" val="2671067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EED8AEA-B218-F972-5BE6-171E718311A8}"/>
              </a:ext>
            </a:extLst>
          </p:cNvPr>
          <p:cNvPicPr>
            <a:picLocks noChangeAspect="1"/>
          </p:cNvPicPr>
          <p:nvPr/>
        </p:nvPicPr>
        <p:blipFill>
          <a:blip r:embed="rId2"/>
          <a:stretch>
            <a:fillRect/>
          </a:stretch>
        </p:blipFill>
        <p:spPr>
          <a:xfrm>
            <a:off x="3046943" y="2127789"/>
            <a:ext cx="8106906" cy="4201111"/>
          </a:xfrm>
          <a:prstGeom prst="rect">
            <a:avLst/>
          </a:prstGeom>
        </p:spPr>
      </p:pic>
      <p:pic>
        <p:nvPicPr>
          <p:cNvPr id="5" name="Immagine 4">
            <a:extLst>
              <a:ext uri="{FF2B5EF4-FFF2-40B4-BE49-F238E27FC236}">
                <a16:creationId xmlns:a16="http://schemas.microsoft.com/office/drawing/2014/main" id="{AA94E43A-A3D9-B7D0-4240-4F05E426483D}"/>
              </a:ext>
            </a:extLst>
          </p:cNvPr>
          <p:cNvPicPr>
            <a:picLocks noChangeAspect="1"/>
          </p:cNvPicPr>
          <p:nvPr/>
        </p:nvPicPr>
        <p:blipFill>
          <a:blip r:embed="rId3"/>
          <a:stretch>
            <a:fillRect/>
          </a:stretch>
        </p:blipFill>
        <p:spPr>
          <a:xfrm>
            <a:off x="79513" y="126737"/>
            <a:ext cx="5934860" cy="2001052"/>
          </a:xfrm>
          <a:prstGeom prst="rect">
            <a:avLst/>
          </a:prstGeom>
        </p:spPr>
      </p:pic>
      <p:pic>
        <p:nvPicPr>
          <p:cNvPr id="7" name="Immagine 6">
            <a:extLst>
              <a:ext uri="{FF2B5EF4-FFF2-40B4-BE49-F238E27FC236}">
                <a16:creationId xmlns:a16="http://schemas.microsoft.com/office/drawing/2014/main" id="{1CEAD89E-AA62-5156-983E-D4E0F8224BDC}"/>
              </a:ext>
            </a:extLst>
          </p:cNvPr>
          <p:cNvPicPr>
            <a:picLocks noChangeAspect="1"/>
          </p:cNvPicPr>
          <p:nvPr/>
        </p:nvPicPr>
        <p:blipFill>
          <a:blip r:embed="rId4"/>
          <a:stretch>
            <a:fillRect/>
          </a:stretch>
        </p:blipFill>
        <p:spPr>
          <a:xfrm>
            <a:off x="327917" y="2763078"/>
            <a:ext cx="3824253" cy="2438400"/>
          </a:xfrm>
          <a:prstGeom prst="rect">
            <a:avLst/>
          </a:prstGeom>
        </p:spPr>
      </p:pic>
    </p:spTree>
    <p:extLst>
      <p:ext uri="{BB962C8B-B14F-4D97-AF65-F5344CB8AC3E}">
        <p14:creationId xmlns:p14="http://schemas.microsoft.com/office/powerpoint/2010/main" val="3264652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9E098F5-A31E-C573-F0FF-584CF6ECC6A9}"/>
              </a:ext>
            </a:extLst>
          </p:cNvPr>
          <p:cNvPicPr>
            <a:picLocks noChangeAspect="1"/>
          </p:cNvPicPr>
          <p:nvPr/>
        </p:nvPicPr>
        <p:blipFill>
          <a:blip r:embed="rId2"/>
          <a:stretch>
            <a:fillRect/>
          </a:stretch>
        </p:blipFill>
        <p:spPr>
          <a:xfrm>
            <a:off x="7357483" y="0"/>
            <a:ext cx="4235651" cy="6858000"/>
          </a:xfrm>
          <a:prstGeom prst="rect">
            <a:avLst/>
          </a:prstGeom>
        </p:spPr>
      </p:pic>
      <p:pic>
        <p:nvPicPr>
          <p:cNvPr id="5" name="Immagine 4">
            <a:extLst>
              <a:ext uri="{FF2B5EF4-FFF2-40B4-BE49-F238E27FC236}">
                <a16:creationId xmlns:a16="http://schemas.microsoft.com/office/drawing/2014/main" id="{7FC296E8-FE43-7D42-CD9A-8259460EDAB0}"/>
              </a:ext>
            </a:extLst>
          </p:cNvPr>
          <p:cNvPicPr>
            <a:picLocks noChangeAspect="1"/>
          </p:cNvPicPr>
          <p:nvPr/>
        </p:nvPicPr>
        <p:blipFill>
          <a:blip r:embed="rId3"/>
          <a:stretch>
            <a:fillRect/>
          </a:stretch>
        </p:blipFill>
        <p:spPr>
          <a:xfrm>
            <a:off x="632000" y="628920"/>
            <a:ext cx="6692348" cy="3017811"/>
          </a:xfrm>
          <a:prstGeom prst="rect">
            <a:avLst/>
          </a:prstGeom>
        </p:spPr>
      </p:pic>
    </p:spTree>
    <p:extLst>
      <p:ext uri="{BB962C8B-B14F-4D97-AF65-F5344CB8AC3E}">
        <p14:creationId xmlns:p14="http://schemas.microsoft.com/office/powerpoint/2010/main" val="3745892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F231D-9D50-A5A0-69F8-7606DAF8CEB5}"/>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A8DE2F10-3CBE-4085-293C-4F5753977A6E}"/>
              </a:ext>
            </a:extLst>
          </p:cNvPr>
          <p:cNvPicPr>
            <a:picLocks noChangeAspect="1"/>
          </p:cNvPicPr>
          <p:nvPr/>
        </p:nvPicPr>
        <p:blipFill>
          <a:blip r:embed="rId2"/>
          <a:srcRect t="7912"/>
          <a:stretch/>
        </p:blipFill>
        <p:spPr>
          <a:xfrm>
            <a:off x="1" y="0"/>
            <a:ext cx="4852396" cy="1673816"/>
          </a:xfrm>
          <a:prstGeom prst="rect">
            <a:avLst/>
          </a:prstGeom>
        </p:spPr>
      </p:pic>
      <p:sp>
        <p:nvSpPr>
          <p:cNvPr id="8" name="CasellaDiTesto 7">
            <a:extLst>
              <a:ext uri="{FF2B5EF4-FFF2-40B4-BE49-F238E27FC236}">
                <a16:creationId xmlns:a16="http://schemas.microsoft.com/office/drawing/2014/main" id="{7090659E-BC95-6609-3406-3877C98A0C0A}"/>
              </a:ext>
            </a:extLst>
          </p:cNvPr>
          <p:cNvSpPr txBox="1"/>
          <p:nvPr/>
        </p:nvSpPr>
        <p:spPr>
          <a:xfrm>
            <a:off x="3564349" y="374591"/>
            <a:ext cx="704288" cy="338554"/>
          </a:xfrm>
          <a:prstGeom prst="rect">
            <a:avLst/>
          </a:prstGeom>
          <a:noFill/>
          <a:ln>
            <a:solidFill>
              <a:srgbClr val="000090"/>
            </a:solidFill>
          </a:ln>
        </p:spPr>
        <p:txBody>
          <a:bodyPr wrap="square" rtlCol="0">
            <a:spAutoFit/>
          </a:bodyPr>
          <a:lstStyle/>
          <a:p>
            <a:r>
              <a:rPr lang="it-IT" sz="1600" b="1" dirty="0">
                <a:solidFill>
                  <a:srgbClr val="000090"/>
                </a:solidFill>
              </a:rPr>
              <a:t>2022</a:t>
            </a:r>
          </a:p>
        </p:txBody>
      </p:sp>
      <p:sp>
        <p:nvSpPr>
          <p:cNvPr id="14" name="CasellaDiTesto 13">
            <a:extLst>
              <a:ext uri="{FF2B5EF4-FFF2-40B4-BE49-F238E27FC236}">
                <a16:creationId xmlns:a16="http://schemas.microsoft.com/office/drawing/2014/main" id="{2D8458DD-68E4-1647-FC4D-1FCD5F76CEE3}"/>
              </a:ext>
            </a:extLst>
          </p:cNvPr>
          <p:cNvSpPr txBox="1"/>
          <p:nvPr/>
        </p:nvSpPr>
        <p:spPr>
          <a:xfrm>
            <a:off x="1625859" y="6120183"/>
            <a:ext cx="10566140" cy="543867"/>
          </a:xfrm>
          <a:prstGeom prst="rect">
            <a:avLst/>
          </a:prstGeom>
          <a:noFill/>
        </p:spPr>
        <p:txBody>
          <a:bodyPr wrap="square">
            <a:spAutoFit/>
          </a:bodyPr>
          <a:lstStyle/>
          <a:p>
            <a:r>
              <a:rPr lang="it-IT" sz="1467" dirty="0">
                <a:solidFill>
                  <a:srgbClr val="002060"/>
                </a:solidFill>
              </a:rPr>
              <a:t>Bellini V, Valente M, </a:t>
            </a:r>
            <a:r>
              <a:rPr lang="it-IT" sz="1467" dirty="0" err="1">
                <a:solidFill>
                  <a:srgbClr val="002060"/>
                </a:solidFill>
              </a:rPr>
              <a:t>Turetti</a:t>
            </a:r>
            <a:r>
              <a:rPr lang="it-IT" sz="1467" dirty="0">
                <a:solidFill>
                  <a:srgbClr val="002060"/>
                </a:solidFill>
              </a:rPr>
              <a:t> M, Del Rio P, Saturno F, Maffezzoni M, Bignami E. </a:t>
            </a:r>
            <a:r>
              <a:rPr lang="it-IT" sz="1467" dirty="0" err="1">
                <a:solidFill>
                  <a:srgbClr val="002060"/>
                </a:solidFill>
              </a:rPr>
              <a:t>Current</a:t>
            </a:r>
            <a:r>
              <a:rPr lang="it-IT" sz="1467" dirty="0">
                <a:solidFill>
                  <a:srgbClr val="002060"/>
                </a:solidFill>
              </a:rPr>
              <a:t> Applications of </a:t>
            </a:r>
            <a:r>
              <a:rPr lang="it-IT" sz="1467" dirty="0" err="1">
                <a:solidFill>
                  <a:srgbClr val="002060"/>
                </a:solidFill>
              </a:rPr>
              <a:t>Artificial</a:t>
            </a:r>
            <a:r>
              <a:rPr lang="it-IT" sz="1467" dirty="0">
                <a:solidFill>
                  <a:srgbClr val="002060"/>
                </a:solidFill>
              </a:rPr>
              <a:t> Intelligence in </a:t>
            </a:r>
            <a:r>
              <a:rPr lang="it-IT" sz="1467" dirty="0" err="1">
                <a:solidFill>
                  <a:srgbClr val="002060"/>
                </a:solidFill>
              </a:rPr>
              <a:t>Bariatric</a:t>
            </a:r>
            <a:r>
              <a:rPr lang="it-IT" sz="1467" dirty="0">
                <a:solidFill>
                  <a:srgbClr val="002060"/>
                </a:solidFill>
              </a:rPr>
              <a:t> Surgery. </a:t>
            </a:r>
            <a:r>
              <a:rPr lang="it-IT" sz="1467" dirty="0" err="1">
                <a:solidFill>
                  <a:srgbClr val="002060"/>
                </a:solidFill>
              </a:rPr>
              <a:t>Obes</a:t>
            </a:r>
            <a:r>
              <a:rPr lang="it-IT" sz="1467" dirty="0">
                <a:solidFill>
                  <a:srgbClr val="002060"/>
                </a:solidFill>
              </a:rPr>
              <a:t> </a:t>
            </a:r>
            <a:r>
              <a:rPr lang="it-IT" sz="1467" dirty="0" err="1">
                <a:solidFill>
                  <a:srgbClr val="002060"/>
                </a:solidFill>
              </a:rPr>
              <a:t>Surg</a:t>
            </a:r>
            <a:r>
              <a:rPr lang="it-IT" sz="1467" dirty="0">
                <a:solidFill>
                  <a:srgbClr val="002060"/>
                </a:solidFill>
              </a:rPr>
              <a:t>. 2022 Aug;32(8):2717-2733.</a:t>
            </a:r>
          </a:p>
        </p:txBody>
      </p:sp>
      <p:pic>
        <p:nvPicPr>
          <p:cNvPr id="3" name="Immagine 2">
            <a:extLst>
              <a:ext uri="{FF2B5EF4-FFF2-40B4-BE49-F238E27FC236}">
                <a16:creationId xmlns:a16="http://schemas.microsoft.com/office/drawing/2014/main" id="{CA5DB979-D404-B798-B7CE-D66014714B8A}"/>
              </a:ext>
            </a:extLst>
          </p:cNvPr>
          <p:cNvPicPr>
            <a:picLocks noChangeAspect="1"/>
          </p:cNvPicPr>
          <p:nvPr/>
        </p:nvPicPr>
        <p:blipFill>
          <a:blip r:embed="rId3"/>
          <a:stretch>
            <a:fillRect/>
          </a:stretch>
        </p:blipFill>
        <p:spPr>
          <a:xfrm>
            <a:off x="144398" y="1673817"/>
            <a:ext cx="4474097" cy="4321977"/>
          </a:xfrm>
          <a:prstGeom prst="rect">
            <a:avLst/>
          </a:prstGeom>
        </p:spPr>
      </p:pic>
      <p:sp>
        <p:nvSpPr>
          <p:cNvPr id="5" name="CasellaDiTesto 4">
            <a:extLst>
              <a:ext uri="{FF2B5EF4-FFF2-40B4-BE49-F238E27FC236}">
                <a16:creationId xmlns:a16="http://schemas.microsoft.com/office/drawing/2014/main" id="{81C14B39-D6F1-97AC-F804-B9C6F2ABE24B}"/>
              </a:ext>
            </a:extLst>
          </p:cNvPr>
          <p:cNvSpPr txBox="1"/>
          <p:nvPr/>
        </p:nvSpPr>
        <p:spPr>
          <a:xfrm>
            <a:off x="4474098" y="1025889"/>
            <a:ext cx="7573504" cy="5262979"/>
          </a:xfrm>
          <a:prstGeom prst="rect">
            <a:avLst/>
          </a:prstGeom>
          <a:noFill/>
        </p:spPr>
        <p:txBody>
          <a:bodyPr wrap="square">
            <a:spAutoFit/>
          </a:bodyPr>
          <a:lstStyle/>
          <a:p>
            <a:pPr marL="380990" indent="-380990" algn="just">
              <a:buFont typeface="Arial" panose="020B0604020202020204" pitchFamily="34" charset="0"/>
              <a:buChar char="•"/>
            </a:pPr>
            <a:r>
              <a:rPr lang="en-US" sz="2400" dirty="0"/>
              <a:t>AI algorithms can be  used in each step of the perioperative path of the patient candidates for BS, from the presurgical evaluation and risk-assessment to postoperative complications and outcomes prediction.</a:t>
            </a:r>
          </a:p>
          <a:p>
            <a:pPr algn="just"/>
            <a:endParaRPr lang="en-US" sz="2400" dirty="0"/>
          </a:p>
          <a:p>
            <a:pPr marL="380990" indent="-380990" algn="just">
              <a:buFont typeface="Arial" panose="020B0604020202020204" pitchFamily="34" charset="0"/>
              <a:buChar char="•"/>
            </a:pPr>
            <a:r>
              <a:rPr lang="en-US" sz="2400" dirty="0"/>
              <a:t>Machine Learning  models are promising encouraging results helping physicians in the decision-making process in the management of the patients with obesity candidates for BS, thus improving the quality of care and contributing to the goal of precision medicine.</a:t>
            </a:r>
          </a:p>
          <a:p>
            <a:pPr algn="just"/>
            <a:endParaRPr lang="en-US" sz="2400" dirty="0"/>
          </a:p>
          <a:p>
            <a:pPr marL="380990" indent="-380990" algn="just">
              <a:buFont typeface="Arial" panose="020B0604020202020204" pitchFamily="34" charset="0"/>
              <a:buChar char="•"/>
            </a:pPr>
            <a:r>
              <a:rPr lang="en-US" sz="2400" dirty="0"/>
              <a:t>Nevertheless, a number of legal and ethical hurdles remain to be overcome before these methods can be really integrated in common practice.</a:t>
            </a:r>
            <a:endParaRPr lang="it-IT" sz="2400" dirty="0"/>
          </a:p>
        </p:txBody>
      </p:sp>
    </p:spTree>
    <p:extLst>
      <p:ext uri="{BB962C8B-B14F-4D97-AF65-F5344CB8AC3E}">
        <p14:creationId xmlns:p14="http://schemas.microsoft.com/office/powerpoint/2010/main" val="1249313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6" name="CasellaDiTesto 5">
            <a:extLst>
              <a:ext uri="{FF2B5EF4-FFF2-40B4-BE49-F238E27FC236}">
                <a16:creationId xmlns:a16="http://schemas.microsoft.com/office/drawing/2014/main" id="{E8EACB3A-1B61-D2E9-2472-9CB15B847D7D}"/>
              </a:ext>
            </a:extLst>
          </p:cNvPr>
          <p:cNvSpPr txBox="1"/>
          <p:nvPr/>
        </p:nvSpPr>
        <p:spPr>
          <a:xfrm>
            <a:off x="249230" y="2841357"/>
            <a:ext cx="11222028" cy="2431243"/>
          </a:xfrm>
          <a:prstGeom prst="rect">
            <a:avLst/>
          </a:prstGeom>
          <a:noFill/>
        </p:spPr>
        <p:txBody>
          <a:bodyPr wrap="square" rtlCol="0">
            <a:spAutoFit/>
          </a:bodyPr>
          <a:lstStyle/>
          <a:p>
            <a:r>
              <a:rPr lang="en-US" sz="5333" b="1" dirty="0"/>
              <a:t>Disclosures: </a:t>
            </a:r>
            <a:r>
              <a:rPr lang="en-US" sz="3733" b="1" dirty="0">
                <a:solidFill>
                  <a:srgbClr val="FF0000"/>
                </a:solidFill>
              </a:rPr>
              <a:t>I am not an AI scientist,</a:t>
            </a:r>
          </a:p>
          <a:p>
            <a:endParaRPr lang="it-IT" sz="2400" dirty="0"/>
          </a:p>
          <a:p>
            <a:r>
              <a:rPr lang="it-IT" sz="3733" b="1" i="1" dirty="0" err="1">
                <a:solidFill>
                  <a:srgbClr val="92D050"/>
                </a:solidFill>
              </a:rPr>
              <a:t>but</a:t>
            </a:r>
            <a:r>
              <a:rPr lang="it-IT" sz="3733" b="1" i="1" dirty="0">
                <a:solidFill>
                  <a:srgbClr val="92D050"/>
                </a:solidFill>
              </a:rPr>
              <a:t> </a:t>
            </a:r>
            <a:r>
              <a:rPr lang="it-IT" sz="3733" b="1" i="1" dirty="0" err="1">
                <a:solidFill>
                  <a:srgbClr val="92D050"/>
                </a:solidFill>
              </a:rPr>
              <a:t>confident</a:t>
            </a:r>
            <a:r>
              <a:rPr lang="it-IT" sz="3733" b="1" i="1" dirty="0">
                <a:solidFill>
                  <a:srgbClr val="92D050"/>
                </a:solidFill>
              </a:rPr>
              <a:t> AI </a:t>
            </a:r>
            <a:r>
              <a:rPr lang="it-IT" sz="3733" b="1" i="1" dirty="0" err="1">
                <a:solidFill>
                  <a:srgbClr val="92D050"/>
                </a:solidFill>
              </a:rPr>
              <a:t>will</a:t>
            </a:r>
            <a:r>
              <a:rPr lang="it-IT" sz="3733" b="1" i="1" dirty="0">
                <a:solidFill>
                  <a:srgbClr val="92D050"/>
                </a:solidFill>
              </a:rPr>
              <a:t> be filling the gaps in </a:t>
            </a:r>
            <a:r>
              <a:rPr lang="it-IT" sz="3733" b="1" i="1" dirty="0" err="1">
                <a:solidFill>
                  <a:srgbClr val="92D050"/>
                </a:solidFill>
              </a:rPr>
              <a:t>our</a:t>
            </a:r>
            <a:r>
              <a:rPr lang="it-IT" sz="3733" b="1" i="1" dirty="0">
                <a:solidFill>
                  <a:srgbClr val="92D050"/>
                </a:solidFill>
              </a:rPr>
              <a:t> </a:t>
            </a:r>
            <a:r>
              <a:rPr lang="it-IT" sz="3733" b="1" i="1" dirty="0" err="1">
                <a:solidFill>
                  <a:srgbClr val="92D050"/>
                </a:solidFill>
              </a:rPr>
              <a:t>daily</a:t>
            </a:r>
            <a:r>
              <a:rPr lang="it-IT" sz="3733" b="1" i="1" dirty="0">
                <a:solidFill>
                  <a:srgbClr val="92D050"/>
                </a:solidFill>
              </a:rPr>
              <a:t> clinical practice  </a:t>
            </a:r>
            <a:endParaRPr lang="en-US" sz="3733" b="1" i="1" dirty="0">
              <a:solidFill>
                <a:srgbClr val="92D050"/>
              </a:solidFill>
            </a:endParaRPr>
          </a:p>
        </p:txBody>
      </p:sp>
      <p:sp>
        <p:nvSpPr>
          <p:cNvPr id="2" name="Rettangolo 1">
            <a:extLst>
              <a:ext uri="{FF2B5EF4-FFF2-40B4-BE49-F238E27FC236}">
                <a16:creationId xmlns:a16="http://schemas.microsoft.com/office/drawing/2014/main" id="{44488B7A-CD3D-24AF-C4AA-C9457153A058}"/>
              </a:ext>
            </a:extLst>
          </p:cNvPr>
          <p:cNvSpPr/>
          <p:nvPr/>
        </p:nvSpPr>
        <p:spPr>
          <a:xfrm>
            <a:off x="7939512" y="126125"/>
            <a:ext cx="4073810" cy="10216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79157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6A25D-7B74-D1A0-D5A1-93F4D5B9FEE4}"/>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A8ABC90E-1B1E-2C40-6AF6-649D6C64C69B}"/>
              </a:ext>
            </a:extLst>
          </p:cNvPr>
          <p:cNvPicPr>
            <a:picLocks noChangeAspect="1"/>
          </p:cNvPicPr>
          <p:nvPr/>
        </p:nvPicPr>
        <p:blipFill>
          <a:blip r:embed="rId3"/>
          <a:stretch>
            <a:fillRect/>
          </a:stretch>
        </p:blipFill>
        <p:spPr>
          <a:xfrm>
            <a:off x="1" y="0"/>
            <a:ext cx="4112217" cy="1864843"/>
          </a:xfrm>
          <a:prstGeom prst="rect">
            <a:avLst/>
          </a:prstGeom>
        </p:spPr>
      </p:pic>
      <p:sp>
        <p:nvSpPr>
          <p:cNvPr id="6" name="CasellaDiTesto 5">
            <a:extLst>
              <a:ext uri="{FF2B5EF4-FFF2-40B4-BE49-F238E27FC236}">
                <a16:creationId xmlns:a16="http://schemas.microsoft.com/office/drawing/2014/main" id="{B2082D9B-5671-7F60-C799-6080797B3051}"/>
              </a:ext>
            </a:extLst>
          </p:cNvPr>
          <p:cNvSpPr txBox="1"/>
          <p:nvPr/>
        </p:nvSpPr>
        <p:spPr>
          <a:xfrm>
            <a:off x="3605679" y="1294157"/>
            <a:ext cx="704288" cy="338554"/>
          </a:xfrm>
          <a:prstGeom prst="rect">
            <a:avLst/>
          </a:prstGeom>
          <a:noFill/>
          <a:ln>
            <a:solidFill>
              <a:srgbClr val="000090"/>
            </a:solidFill>
          </a:ln>
        </p:spPr>
        <p:txBody>
          <a:bodyPr wrap="square" rtlCol="0">
            <a:spAutoFit/>
          </a:bodyPr>
          <a:lstStyle/>
          <a:p>
            <a:r>
              <a:rPr lang="it-IT" sz="1600" b="1" dirty="0">
                <a:solidFill>
                  <a:srgbClr val="000090"/>
                </a:solidFill>
              </a:rPr>
              <a:t>2023</a:t>
            </a:r>
          </a:p>
        </p:txBody>
      </p:sp>
      <p:sp>
        <p:nvSpPr>
          <p:cNvPr id="10" name="CasellaDiTesto 9">
            <a:extLst>
              <a:ext uri="{FF2B5EF4-FFF2-40B4-BE49-F238E27FC236}">
                <a16:creationId xmlns:a16="http://schemas.microsoft.com/office/drawing/2014/main" id="{E0662031-3784-348B-BE97-08838973AEF3}"/>
              </a:ext>
            </a:extLst>
          </p:cNvPr>
          <p:cNvSpPr txBox="1"/>
          <p:nvPr/>
        </p:nvSpPr>
        <p:spPr>
          <a:xfrm>
            <a:off x="1653154" y="5896946"/>
            <a:ext cx="10538847" cy="769634"/>
          </a:xfrm>
          <a:prstGeom prst="rect">
            <a:avLst/>
          </a:prstGeom>
          <a:noFill/>
        </p:spPr>
        <p:txBody>
          <a:bodyPr wrap="square">
            <a:spAutoFit/>
          </a:bodyPr>
          <a:lstStyle/>
          <a:p>
            <a:r>
              <a:rPr lang="it-IT" sz="1467" dirty="0">
                <a:solidFill>
                  <a:srgbClr val="002060"/>
                </a:solidFill>
              </a:rPr>
              <a:t>Ochs V, </a:t>
            </a:r>
            <a:r>
              <a:rPr lang="it-IT" sz="1467" dirty="0" err="1">
                <a:solidFill>
                  <a:srgbClr val="002060"/>
                </a:solidFill>
              </a:rPr>
              <a:t>Tobler</a:t>
            </a:r>
            <a:r>
              <a:rPr lang="it-IT" sz="1467" dirty="0">
                <a:solidFill>
                  <a:srgbClr val="002060"/>
                </a:solidFill>
              </a:rPr>
              <a:t> A, </a:t>
            </a:r>
            <a:r>
              <a:rPr lang="it-IT" sz="1467" dirty="0" err="1">
                <a:solidFill>
                  <a:srgbClr val="002060"/>
                </a:solidFill>
              </a:rPr>
              <a:t>Enodien</a:t>
            </a:r>
            <a:r>
              <a:rPr lang="it-IT" sz="1467" dirty="0">
                <a:solidFill>
                  <a:srgbClr val="002060"/>
                </a:solidFill>
              </a:rPr>
              <a:t> B, Saad B, Taha-</a:t>
            </a:r>
            <a:r>
              <a:rPr lang="it-IT" sz="1467" dirty="0" err="1">
                <a:solidFill>
                  <a:srgbClr val="002060"/>
                </a:solidFill>
              </a:rPr>
              <a:t>Mehlitz</a:t>
            </a:r>
            <a:r>
              <a:rPr lang="it-IT" sz="1467" dirty="0">
                <a:solidFill>
                  <a:srgbClr val="002060"/>
                </a:solidFill>
              </a:rPr>
              <a:t> S, </a:t>
            </a:r>
            <a:r>
              <a:rPr lang="it-IT" sz="1467" dirty="0" err="1">
                <a:solidFill>
                  <a:srgbClr val="002060"/>
                </a:solidFill>
              </a:rPr>
              <a:t>Wolleb</a:t>
            </a:r>
            <a:r>
              <a:rPr lang="it-IT" sz="1467" dirty="0">
                <a:solidFill>
                  <a:srgbClr val="002060"/>
                </a:solidFill>
              </a:rPr>
              <a:t> J, </a:t>
            </a:r>
            <a:r>
              <a:rPr lang="it-IT" sz="1467" dirty="0" err="1">
                <a:solidFill>
                  <a:srgbClr val="002060"/>
                </a:solidFill>
              </a:rPr>
              <a:t>Awar</a:t>
            </a:r>
            <a:r>
              <a:rPr lang="it-IT" sz="1467" dirty="0">
                <a:solidFill>
                  <a:srgbClr val="002060"/>
                </a:solidFill>
              </a:rPr>
              <a:t> JE, Neumann K, </a:t>
            </a:r>
            <a:r>
              <a:rPr lang="it-IT" sz="1467" dirty="0" err="1">
                <a:solidFill>
                  <a:srgbClr val="002060"/>
                </a:solidFill>
              </a:rPr>
              <a:t>Drews</a:t>
            </a:r>
            <a:r>
              <a:rPr lang="it-IT" sz="1467" dirty="0">
                <a:solidFill>
                  <a:srgbClr val="002060"/>
                </a:solidFill>
              </a:rPr>
              <a:t> S, </a:t>
            </a:r>
            <a:r>
              <a:rPr lang="it-IT" sz="1467" dirty="0" err="1">
                <a:solidFill>
                  <a:srgbClr val="002060"/>
                </a:solidFill>
              </a:rPr>
              <a:t>Rosenblum</a:t>
            </a:r>
            <a:r>
              <a:rPr lang="it-IT" sz="1467" dirty="0">
                <a:solidFill>
                  <a:srgbClr val="002060"/>
                </a:solidFill>
              </a:rPr>
              <a:t> I, Stoll R, Rosenberg R, Frey DM, Cattin PC, Taha A. Development and </a:t>
            </a:r>
            <a:r>
              <a:rPr lang="it-IT" sz="1467" dirty="0" err="1">
                <a:solidFill>
                  <a:srgbClr val="002060"/>
                </a:solidFill>
              </a:rPr>
              <a:t>validation</a:t>
            </a:r>
            <a:r>
              <a:rPr lang="it-IT" sz="1467" dirty="0">
                <a:solidFill>
                  <a:srgbClr val="002060"/>
                </a:solidFill>
              </a:rPr>
              <a:t> of a </a:t>
            </a:r>
            <a:r>
              <a:rPr lang="it-IT" sz="1467" dirty="0" err="1">
                <a:solidFill>
                  <a:srgbClr val="002060"/>
                </a:solidFill>
              </a:rPr>
              <a:t>predictive</a:t>
            </a:r>
            <a:r>
              <a:rPr lang="it-IT" sz="1467" dirty="0">
                <a:solidFill>
                  <a:srgbClr val="002060"/>
                </a:solidFill>
              </a:rPr>
              <a:t> model of the hospital cost </a:t>
            </a:r>
            <a:r>
              <a:rPr lang="it-IT" sz="1467" dirty="0" err="1">
                <a:solidFill>
                  <a:srgbClr val="002060"/>
                </a:solidFill>
              </a:rPr>
              <a:t>associated</a:t>
            </a:r>
            <a:r>
              <a:rPr lang="it-IT" sz="1467" dirty="0">
                <a:solidFill>
                  <a:srgbClr val="002060"/>
                </a:solidFill>
              </a:rPr>
              <a:t> with </a:t>
            </a:r>
            <a:r>
              <a:rPr lang="it-IT" sz="1467" dirty="0" err="1">
                <a:solidFill>
                  <a:srgbClr val="002060"/>
                </a:solidFill>
              </a:rPr>
              <a:t>bariatric</a:t>
            </a:r>
            <a:r>
              <a:rPr lang="it-IT" sz="1467" dirty="0">
                <a:solidFill>
                  <a:srgbClr val="002060"/>
                </a:solidFill>
              </a:rPr>
              <a:t> surgery. </a:t>
            </a:r>
            <a:r>
              <a:rPr lang="it-IT" sz="1467" dirty="0" err="1">
                <a:solidFill>
                  <a:srgbClr val="002060"/>
                </a:solidFill>
              </a:rPr>
              <a:t>Obes</a:t>
            </a:r>
            <a:r>
              <a:rPr lang="it-IT" sz="1467" dirty="0">
                <a:solidFill>
                  <a:srgbClr val="002060"/>
                </a:solidFill>
              </a:rPr>
              <a:t> Res </a:t>
            </a:r>
            <a:r>
              <a:rPr lang="it-IT" sz="1467" dirty="0" err="1">
                <a:solidFill>
                  <a:srgbClr val="002060"/>
                </a:solidFill>
              </a:rPr>
              <a:t>Clin</a:t>
            </a:r>
            <a:r>
              <a:rPr lang="it-IT" sz="1467" dirty="0">
                <a:solidFill>
                  <a:srgbClr val="002060"/>
                </a:solidFill>
              </a:rPr>
              <a:t> </a:t>
            </a:r>
            <a:r>
              <a:rPr lang="it-IT" sz="1467" dirty="0" err="1">
                <a:solidFill>
                  <a:srgbClr val="002060"/>
                </a:solidFill>
              </a:rPr>
              <a:t>Pract</a:t>
            </a:r>
            <a:r>
              <a:rPr lang="it-IT" sz="1467" dirty="0">
                <a:solidFill>
                  <a:srgbClr val="002060"/>
                </a:solidFill>
              </a:rPr>
              <a:t>. 2023 Nov-Dec;17(6):529-535. </a:t>
            </a:r>
          </a:p>
        </p:txBody>
      </p:sp>
      <p:sp>
        <p:nvSpPr>
          <p:cNvPr id="12" name="CasellaDiTesto 11">
            <a:extLst>
              <a:ext uri="{FF2B5EF4-FFF2-40B4-BE49-F238E27FC236}">
                <a16:creationId xmlns:a16="http://schemas.microsoft.com/office/drawing/2014/main" id="{13F2F110-31D6-7DED-9688-4921B24D43E5}"/>
              </a:ext>
            </a:extLst>
          </p:cNvPr>
          <p:cNvSpPr txBox="1"/>
          <p:nvPr/>
        </p:nvSpPr>
        <p:spPr>
          <a:xfrm>
            <a:off x="0" y="2594818"/>
            <a:ext cx="12192000" cy="3046988"/>
          </a:xfrm>
          <a:prstGeom prst="rect">
            <a:avLst/>
          </a:prstGeom>
          <a:noFill/>
        </p:spPr>
        <p:txBody>
          <a:bodyPr wrap="square">
            <a:spAutoFit/>
          </a:bodyPr>
          <a:lstStyle/>
          <a:p>
            <a:pPr marL="380990" indent="-380990" algn="just">
              <a:buFont typeface="Arial" panose="020B0604020202020204" pitchFamily="34" charset="0"/>
              <a:buChar char="•"/>
            </a:pPr>
            <a:r>
              <a:rPr lang="en-US" sz="2400" dirty="0"/>
              <a:t>This study aims to determine the ability of Machine Learning (ML) algorithms to predict the cost of care in bariatric and metabolic surgery and develop a predictive tool for improved cost analysis.\</a:t>
            </a:r>
          </a:p>
          <a:p>
            <a:pPr algn="just"/>
            <a:endParaRPr lang="en-US" sz="2400" dirty="0"/>
          </a:p>
          <a:p>
            <a:pPr marL="380990" indent="-380990" algn="just">
              <a:buFont typeface="Arial" panose="020B0604020202020204" pitchFamily="34" charset="0"/>
              <a:buChar char="•"/>
            </a:pPr>
            <a:r>
              <a:rPr lang="en-US" sz="2400" dirty="0"/>
              <a:t>The Random Forest model was found to be the most accurate in predicting the overall cost of bariatric surgery with a mean absolute percentage error of 12.7. The study provides evidence that the Random Forest model could be used by hospitals to help with financial calculations and cost-efficient operation.</a:t>
            </a:r>
            <a:endParaRPr lang="it-IT" sz="2400" dirty="0"/>
          </a:p>
        </p:txBody>
      </p:sp>
    </p:spTree>
    <p:extLst>
      <p:ext uri="{BB962C8B-B14F-4D97-AF65-F5344CB8AC3E}">
        <p14:creationId xmlns:p14="http://schemas.microsoft.com/office/powerpoint/2010/main" val="2243313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19525A4-1B95-79EC-3BC4-F5045809A4D5}"/>
              </a:ext>
            </a:extLst>
          </p:cNvPr>
          <p:cNvPicPr>
            <a:picLocks noChangeAspect="1"/>
          </p:cNvPicPr>
          <p:nvPr/>
        </p:nvPicPr>
        <p:blipFill>
          <a:blip r:embed="rId2"/>
          <a:stretch>
            <a:fillRect/>
          </a:stretch>
        </p:blipFill>
        <p:spPr>
          <a:xfrm>
            <a:off x="2" y="0"/>
            <a:ext cx="5304533" cy="1363851"/>
          </a:xfrm>
          <a:prstGeom prst="rect">
            <a:avLst/>
          </a:prstGeom>
        </p:spPr>
      </p:pic>
      <p:sp>
        <p:nvSpPr>
          <p:cNvPr id="6" name="CasellaDiTesto 5">
            <a:extLst>
              <a:ext uri="{FF2B5EF4-FFF2-40B4-BE49-F238E27FC236}">
                <a16:creationId xmlns:a16="http://schemas.microsoft.com/office/drawing/2014/main" id="{14304DAB-97A1-0C61-673A-1DCB6ACB7EA3}"/>
              </a:ext>
            </a:extLst>
          </p:cNvPr>
          <p:cNvSpPr txBox="1"/>
          <p:nvPr/>
        </p:nvSpPr>
        <p:spPr>
          <a:xfrm>
            <a:off x="3523021" y="497259"/>
            <a:ext cx="704288" cy="338554"/>
          </a:xfrm>
          <a:prstGeom prst="rect">
            <a:avLst/>
          </a:prstGeom>
          <a:noFill/>
          <a:ln>
            <a:solidFill>
              <a:srgbClr val="000090"/>
            </a:solidFill>
          </a:ln>
        </p:spPr>
        <p:txBody>
          <a:bodyPr wrap="square" rtlCol="0">
            <a:spAutoFit/>
          </a:bodyPr>
          <a:lstStyle/>
          <a:p>
            <a:r>
              <a:rPr lang="it-IT" sz="1600" b="1" dirty="0">
                <a:solidFill>
                  <a:srgbClr val="000090"/>
                </a:solidFill>
              </a:rPr>
              <a:t>2022</a:t>
            </a:r>
          </a:p>
        </p:txBody>
      </p:sp>
      <p:sp>
        <p:nvSpPr>
          <p:cNvPr id="8" name="CasellaDiTesto 7">
            <a:extLst>
              <a:ext uri="{FF2B5EF4-FFF2-40B4-BE49-F238E27FC236}">
                <a16:creationId xmlns:a16="http://schemas.microsoft.com/office/drawing/2014/main" id="{D93B6C32-C71B-899F-1916-14853E2E3BCE}"/>
              </a:ext>
            </a:extLst>
          </p:cNvPr>
          <p:cNvSpPr txBox="1"/>
          <p:nvPr/>
        </p:nvSpPr>
        <p:spPr>
          <a:xfrm>
            <a:off x="1524000" y="5960632"/>
            <a:ext cx="10668000" cy="543867"/>
          </a:xfrm>
          <a:prstGeom prst="rect">
            <a:avLst/>
          </a:prstGeom>
          <a:noFill/>
        </p:spPr>
        <p:txBody>
          <a:bodyPr wrap="square">
            <a:spAutoFit/>
          </a:bodyPr>
          <a:lstStyle/>
          <a:p>
            <a:r>
              <a:rPr lang="it-IT" sz="1467" dirty="0">
                <a:solidFill>
                  <a:srgbClr val="002060"/>
                </a:solidFill>
              </a:rPr>
              <a:t>Emile SH, </a:t>
            </a:r>
            <a:r>
              <a:rPr lang="it-IT" sz="1467" dirty="0" err="1">
                <a:solidFill>
                  <a:srgbClr val="002060"/>
                </a:solidFill>
              </a:rPr>
              <a:t>Ghareeb</a:t>
            </a:r>
            <a:r>
              <a:rPr lang="it-IT" sz="1467" dirty="0">
                <a:solidFill>
                  <a:srgbClr val="002060"/>
                </a:solidFill>
              </a:rPr>
              <a:t> W, </a:t>
            </a:r>
            <a:r>
              <a:rPr lang="it-IT" sz="1467" dirty="0" err="1">
                <a:solidFill>
                  <a:srgbClr val="002060"/>
                </a:solidFill>
              </a:rPr>
              <a:t>Elfeki</a:t>
            </a:r>
            <a:r>
              <a:rPr lang="it-IT" sz="1467" dirty="0">
                <a:solidFill>
                  <a:srgbClr val="002060"/>
                </a:solidFill>
              </a:rPr>
              <a:t> H, El </a:t>
            </a:r>
            <a:r>
              <a:rPr lang="it-IT" sz="1467" dirty="0" err="1">
                <a:solidFill>
                  <a:srgbClr val="002060"/>
                </a:solidFill>
              </a:rPr>
              <a:t>Sorogy</a:t>
            </a:r>
            <a:r>
              <a:rPr lang="it-IT" sz="1467" dirty="0">
                <a:solidFill>
                  <a:srgbClr val="002060"/>
                </a:solidFill>
              </a:rPr>
              <a:t> M, Fouad A, </a:t>
            </a:r>
            <a:r>
              <a:rPr lang="it-IT" sz="1467" dirty="0" err="1">
                <a:solidFill>
                  <a:srgbClr val="002060"/>
                </a:solidFill>
              </a:rPr>
              <a:t>Elrefai</a:t>
            </a:r>
            <a:r>
              <a:rPr lang="it-IT" sz="1467" dirty="0">
                <a:solidFill>
                  <a:srgbClr val="002060"/>
                </a:solidFill>
              </a:rPr>
              <a:t> M. Development and </a:t>
            </a:r>
            <a:r>
              <a:rPr lang="it-IT" sz="1467" dirty="0" err="1">
                <a:solidFill>
                  <a:srgbClr val="002060"/>
                </a:solidFill>
              </a:rPr>
              <a:t>Validation</a:t>
            </a:r>
            <a:r>
              <a:rPr lang="it-IT" sz="1467" dirty="0">
                <a:solidFill>
                  <a:srgbClr val="002060"/>
                </a:solidFill>
              </a:rPr>
              <a:t> of an </a:t>
            </a:r>
            <a:r>
              <a:rPr lang="it-IT" sz="1467" dirty="0" err="1">
                <a:solidFill>
                  <a:srgbClr val="002060"/>
                </a:solidFill>
              </a:rPr>
              <a:t>Artificial</a:t>
            </a:r>
            <a:r>
              <a:rPr lang="it-IT" sz="1467" dirty="0">
                <a:solidFill>
                  <a:srgbClr val="002060"/>
                </a:solidFill>
              </a:rPr>
              <a:t> Intelligence-</a:t>
            </a:r>
            <a:r>
              <a:rPr lang="it-IT" sz="1467" dirty="0" err="1">
                <a:solidFill>
                  <a:srgbClr val="002060"/>
                </a:solidFill>
              </a:rPr>
              <a:t>Based</a:t>
            </a:r>
            <a:r>
              <a:rPr lang="it-IT" sz="1467" dirty="0">
                <a:solidFill>
                  <a:srgbClr val="002060"/>
                </a:solidFill>
              </a:rPr>
              <a:t> Model to </a:t>
            </a:r>
            <a:r>
              <a:rPr lang="it-IT" sz="1467" dirty="0" err="1">
                <a:solidFill>
                  <a:srgbClr val="002060"/>
                </a:solidFill>
              </a:rPr>
              <a:t>Predict</a:t>
            </a:r>
            <a:r>
              <a:rPr lang="it-IT" sz="1467" dirty="0">
                <a:solidFill>
                  <a:srgbClr val="002060"/>
                </a:solidFill>
              </a:rPr>
              <a:t> </a:t>
            </a:r>
            <a:r>
              <a:rPr lang="it-IT" sz="1467" dirty="0" err="1">
                <a:solidFill>
                  <a:srgbClr val="002060"/>
                </a:solidFill>
              </a:rPr>
              <a:t>Gastroesophageal</a:t>
            </a:r>
            <a:r>
              <a:rPr lang="it-IT" sz="1467" dirty="0">
                <a:solidFill>
                  <a:srgbClr val="002060"/>
                </a:solidFill>
              </a:rPr>
              <a:t> </a:t>
            </a:r>
            <a:r>
              <a:rPr lang="it-IT" sz="1467" dirty="0" err="1">
                <a:solidFill>
                  <a:srgbClr val="002060"/>
                </a:solidFill>
              </a:rPr>
              <a:t>Reflux</a:t>
            </a:r>
            <a:r>
              <a:rPr lang="it-IT" sz="1467" dirty="0">
                <a:solidFill>
                  <a:srgbClr val="002060"/>
                </a:solidFill>
              </a:rPr>
              <a:t> </a:t>
            </a:r>
            <a:r>
              <a:rPr lang="it-IT" sz="1467" dirty="0" err="1">
                <a:solidFill>
                  <a:srgbClr val="002060"/>
                </a:solidFill>
              </a:rPr>
              <a:t>Disease</a:t>
            </a:r>
            <a:r>
              <a:rPr lang="it-IT" sz="1467" dirty="0">
                <a:solidFill>
                  <a:srgbClr val="002060"/>
                </a:solidFill>
              </a:rPr>
              <a:t> After Sleeve </a:t>
            </a:r>
            <a:r>
              <a:rPr lang="it-IT" sz="1467" dirty="0" err="1">
                <a:solidFill>
                  <a:srgbClr val="002060"/>
                </a:solidFill>
              </a:rPr>
              <a:t>Gastrectomy</a:t>
            </a:r>
            <a:r>
              <a:rPr lang="it-IT" sz="1467" dirty="0">
                <a:solidFill>
                  <a:srgbClr val="002060"/>
                </a:solidFill>
              </a:rPr>
              <a:t>. </a:t>
            </a:r>
            <a:r>
              <a:rPr lang="it-IT" sz="1467" dirty="0" err="1">
                <a:solidFill>
                  <a:srgbClr val="002060"/>
                </a:solidFill>
              </a:rPr>
              <a:t>Obes</a:t>
            </a:r>
            <a:r>
              <a:rPr lang="it-IT" sz="1467" dirty="0">
                <a:solidFill>
                  <a:srgbClr val="002060"/>
                </a:solidFill>
              </a:rPr>
              <a:t> </a:t>
            </a:r>
            <a:r>
              <a:rPr lang="it-IT" sz="1467" dirty="0" err="1">
                <a:solidFill>
                  <a:srgbClr val="002060"/>
                </a:solidFill>
              </a:rPr>
              <a:t>Surg</a:t>
            </a:r>
            <a:r>
              <a:rPr lang="it-IT" sz="1467" dirty="0">
                <a:solidFill>
                  <a:srgbClr val="002060"/>
                </a:solidFill>
              </a:rPr>
              <a:t>. 2022 Aug;32(8):2537-2547. </a:t>
            </a:r>
          </a:p>
        </p:txBody>
      </p:sp>
      <p:pic>
        <p:nvPicPr>
          <p:cNvPr id="10" name="Immagine 9">
            <a:extLst>
              <a:ext uri="{FF2B5EF4-FFF2-40B4-BE49-F238E27FC236}">
                <a16:creationId xmlns:a16="http://schemas.microsoft.com/office/drawing/2014/main" id="{867F4C22-02F6-E13E-2FE6-E506A4E5BA02}"/>
              </a:ext>
            </a:extLst>
          </p:cNvPr>
          <p:cNvPicPr>
            <a:picLocks noChangeAspect="1"/>
          </p:cNvPicPr>
          <p:nvPr/>
        </p:nvPicPr>
        <p:blipFill>
          <a:blip r:embed="rId3"/>
          <a:srcRect l="518" t="-339" r="-518" b="2797"/>
          <a:stretch/>
        </p:blipFill>
        <p:spPr>
          <a:xfrm>
            <a:off x="105175" y="1363849"/>
            <a:ext cx="3992040" cy="4504843"/>
          </a:xfrm>
          <a:prstGeom prst="rect">
            <a:avLst/>
          </a:prstGeom>
        </p:spPr>
      </p:pic>
      <p:pic>
        <p:nvPicPr>
          <p:cNvPr id="12" name="Immagine 11">
            <a:extLst>
              <a:ext uri="{FF2B5EF4-FFF2-40B4-BE49-F238E27FC236}">
                <a16:creationId xmlns:a16="http://schemas.microsoft.com/office/drawing/2014/main" id="{53ADAEC1-1F9D-2B35-4864-5E7AF01B95D4}"/>
              </a:ext>
            </a:extLst>
          </p:cNvPr>
          <p:cNvPicPr>
            <a:picLocks noChangeAspect="1"/>
          </p:cNvPicPr>
          <p:nvPr/>
        </p:nvPicPr>
        <p:blipFill>
          <a:blip r:embed="rId4"/>
          <a:stretch>
            <a:fillRect/>
          </a:stretch>
        </p:blipFill>
        <p:spPr>
          <a:xfrm>
            <a:off x="4146917" y="2194514"/>
            <a:ext cx="7872667" cy="3374543"/>
          </a:xfrm>
          <a:prstGeom prst="rect">
            <a:avLst/>
          </a:prstGeom>
        </p:spPr>
      </p:pic>
    </p:spTree>
    <p:extLst>
      <p:ext uri="{BB962C8B-B14F-4D97-AF65-F5344CB8AC3E}">
        <p14:creationId xmlns:p14="http://schemas.microsoft.com/office/powerpoint/2010/main" val="892999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452E5-4686-C476-C8A2-F18F8C32A275}"/>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BCE735B0-80DA-F7D8-B3CD-F23DEA64B6C7}"/>
              </a:ext>
            </a:extLst>
          </p:cNvPr>
          <p:cNvPicPr>
            <a:picLocks noChangeAspect="1"/>
          </p:cNvPicPr>
          <p:nvPr/>
        </p:nvPicPr>
        <p:blipFill>
          <a:blip r:embed="rId2"/>
          <a:stretch>
            <a:fillRect/>
          </a:stretch>
        </p:blipFill>
        <p:spPr>
          <a:xfrm>
            <a:off x="2" y="0"/>
            <a:ext cx="5304533" cy="1363851"/>
          </a:xfrm>
          <a:prstGeom prst="rect">
            <a:avLst/>
          </a:prstGeom>
        </p:spPr>
      </p:pic>
      <p:sp>
        <p:nvSpPr>
          <p:cNvPr id="6" name="CasellaDiTesto 5">
            <a:extLst>
              <a:ext uri="{FF2B5EF4-FFF2-40B4-BE49-F238E27FC236}">
                <a16:creationId xmlns:a16="http://schemas.microsoft.com/office/drawing/2014/main" id="{2E4A453B-821C-3837-C2FB-CB93570C72CD}"/>
              </a:ext>
            </a:extLst>
          </p:cNvPr>
          <p:cNvSpPr txBox="1"/>
          <p:nvPr/>
        </p:nvSpPr>
        <p:spPr>
          <a:xfrm>
            <a:off x="3523021" y="497259"/>
            <a:ext cx="704288" cy="338554"/>
          </a:xfrm>
          <a:prstGeom prst="rect">
            <a:avLst/>
          </a:prstGeom>
          <a:noFill/>
          <a:ln>
            <a:solidFill>
              <a:srgbClr val="000090"/>
            </a:solidFill>
          </a:ln>
        </p:spPr>
        <p:txBody>
          <a:bodyPr wrap="square" rtlCol="0">
            <a:spAutoFit/>
          </a:bodyPr>
          <a:lstStyle/>
          <a:p>
            <a:r>
              <a:rPr lang="it-IT" sz="1600" b="1" dirty="0">
                <a:solidFill>
                  <a:srgbClr val="000090"/>
                </a:solidFill>
              </a:rPr>
              <a:t>2022</a:t>
            </a:r>
          </a:p>
        </p:txBody>
      </p:sp>
      <p:sp>
        <p:nvSpPr>
          <p:cNvPr id="8" name="CasellaDiTesto 7">
            <a:extLst>
              <a:ext uri="{FF2B5EF4-FFF2-40B4-BE49-F238E27FC236}">
                <a16:creationId xmlns:a16="http://schemas.microsoft.com/office/drawing/2014/main" id="{F83A070D-A964-B575-9DFF-447532E61BDC}"/>
              </a:ext>
            </a:extLst>
          </p:cNvPr>
          <p:cNvSpPr txBox="1"/>
          <p:nvPr/>
        </p:nvSpPr>
        <p:spPr>
          <a:xfrm>
            <a:off x="1524000" y="5960632"/>
            <a:ext cx="10668000" cy="543867"/>
          </a:xfrm>
          <a:prstGeom prst="rect">
            <a:avLst/>
          </a:prstGeom>
          <a:noFill/>
        </p:spPr>
        <p:txBody>
          <a:bodyPr wrap="square">
            <a:spAutoFit/>
          </a:bodyPr>
          <a:lstStyle/>
          <a:p>
            <a:r>
              <a:rPr lang="it-IT" sz="1467" dirty="0">
                <a:solidFill>
                  <a:srgbClr val="002060"/>
                </a:solidFill>
              </a:rPr>
              <a:t>Emile SH, </a:t>
            </a:r>
            <a:r>
              <a:rPr lang="it-IT" sz="1467" dirty="0" err="1">
                <a:solidFill>
                  <a:srgbClr val="002060"/>
                </a:solidFill>
              </a:rPr>
              <a:t>Ghareeb</a:t>
            </a:r>
            <a:r>
              <a:rPr lang="it-IT" sz="1467" dirty="0">
                <a:solidFill>
                  <a:srgbClr val="002060"/>
                </a:solidFill>
              </a:rPr>
              <a:t> W, </a:t>
            </a:r>
            <a:r>
              <a:rPr lang="it-IT" sz="1467" dirty="0" err="1">
                <a:solidFill>
                  <a:srgbClr val="002060"/>
                </a:solidFill>
              </a:rPr>
              <a:t>Elfeki</a:t>
            </a:r>
            <a:r>
              <a:rPr lang="it-IT" sz="1467" dirty="0">
                <a:solidFill>
                  <a:srgbClr val="002060"/>
                </a:solidFill>
              </a:rPr>
              <a:t> H, El </a:t>
            </a:r>
            <a:r>
              <a:rPr lang="it-IT" sz="1467" dirty="0" err="1">
                <a:solidFill>
                  <a:srgbClr val="002060"/>
                </a:solidFill>
              </a:rPr>
              <a:t>Sorogy</a:t>
            </a:r>
            <a:r>
              <a:rPr lang="it-IT" sz="1467" dirty="0">
                <a:solidFill>
                  <a:srgbClr val="002060"/>
                </a:solidFill>
              </a:rPr>
              <a:t> M, Fouad A, </a:t>
            </a:r>
            <a:r>
              <a:rPr lang="it-IT" sz="1467" dirty="0" err="1">
                <a:solidFill>
                  <a:srgbClr val="002060"/>
                </a:solidFill>
              </a:rPr>
              <a:t>Elrefai</a:t>
            </a:r>
            <a:r>
              <a:rPr lang="it-IT" sz="1467" dirty="0">
                <a:solidFill>
                  <a:srgbClr val="002060"/>
                </a:solidFill>
              </a:rPr>
              <a:t> M. Development and </a:t>
            </a:r>
            <a:r>
              <a:rPr lang="it-IT" sz="1467" dirty="0" err="1">
                <a:solidFill>
                  <a:srgbClr val="002060"/>
                </a:solidFill>
              </a:rPr>
              <a:t>Validation</a:t>
            </a:r>
            <a:r>
              <a:rPr lang="it-IT" sz="1467" dirty="0">
                <a:solidFill>
                  <a:srgbClr val="002060"/>
                </a:solidFill>
              </a:rPr>
              <a:t> of an </a:t>
            </a:r>
            <a:r>
              <a:rPr lang="it-IT" sz="1467" dirty="0" err="1">
                <a:solidFill>
                  <a:srgbClr val="002060"/>
                </a:solidFill>
              </a:rPr>
              <a:t>Artificial</a:t>
            </a:r>
            <a:r>
              <a:rPr lang="it-IT" sz="1467" dirty="0">
                <a:solidFill>
                  <a:srgbClr val="002060"/>
                </a:solidFill>
              </a:rPr>
              <a:t> Intelligence-</a:t>
            </a:r>
            <a:r>
              <a:rPr lang="it-IT" sz="1467" dirty="0" err="1">
                <a:solidFill>
                  <a:srgbClr val="002060"/>
                </a:solidFill>
              </a:rPr>
              <a:t>Based</a:t>
            </a:r>
            <a:r>
              <a:rPr lang="it-IT" sz="1467" dirty="0">
                <a:solidFill>
                  <a:srgbClr val="002060"/>
                </a:solidFill>
              </a:rPr>
              <a:t> Model to </a:t>
            </a:r>
            <a:r>
              <a:rPr lang="it-IT" sz="1467" dirty="0" err="1">
                <a:solidFill>
                  <a:srgbClr val="002060"/>
                </a:solidFill>
              </a:rPr>
              <a:t>Predict</a:t>
            </a:r>
            <a:r>
              <a:rPr lang="it-IT" sz="1467" dirty="0">
                <a:solidFill>
                  <a:srgbClr val="002060"/>
                </a:solidFill>
              </a:rPr>
              <a:t> </a:t>
            </a:r>
            <a:r>
              <a:rPr lang="it-IT" sz="1467" dirty="0" err="1">
                <a:solidFill>
                  <a:srgbClr val="002060"/>
                </a:solidFill>
              </a:rPr>
              <a:t>Gastroesophageal</a:t>
            </a:r>
            <a:r>
              <a:rPr lang="it-IT" sz="1467" dirty="0">
                <a:solidFill>
                  <a:srgbClr val="002060"/>
                </a:solidFill>
              </a:rPr>
              <a:t> </a:t>
            </a:r>
            <a:r>
              <a:rPr lang="it-IT" sz="1467" dirty="0" err="1">
                <a:solidFill>
                  <a:srgbClr val="002060"/>
                </a:solidFill>
              </a:rPr>
              <a:t>Reflux</a:t>
            </a:r>
            <a:r>
              <a:rPr lang="it-IT" sz="1467" dirty="0">
                <a:solidFill>
                  <a:srgbClr val="002060"/>
                </a:solidFill>
              </a:rPr>
              <a:t> </a:t>
            </a:r>
            <a:r>
              <a:rPr lang="it-IT" sz="1467" dirty="0" err="1">
                <a:solidFill>
                  <a:srgbClr val="002060"/>
                </a:solidFill>
              </a:rPr>
              <a:t>Disease</a:t>
            </a:r>
            <a:r>
              <a:rPr lang="it-IT" sz="1467" dirty="0">
                <a:solidFill>
                  <a:srgbClr val="002060"/>
                </a:solidFill>
              </a:rPr>
              <a:t> After Sleeve </a:t>
            </a:r>
            <a:r>
              <a:rPr lang="it-IT" sz="1467" dirty="0" err="1">
                <a:solidFill>
                  <a:srgbClr val="002060"/>
                </a:solidFill>
              </a:rPr>
              <a:t>Gastrectomy</a:t>
            </a:r>
            <a:r>
              <a:rPr lang="it-IT" sz="1467" dirty="0">
                <a:solidFill>
                  <a:srgbClr val="002060"/>
                </a:solidFill>
              </a:rPr>
              <a:t>. </a:t>
            </a:r>
            <a:r>
              <a:rPr lang="it-IT" sz="1467" dirty="0" err="1">
                <a:solidFill>
                  <a:srgbClr val="002060"/>
                </a:solidFill>
              </a:rPr>
              <a:t>Obes</a:t>
            </a:r>
            <a:r>
              <a:rPr lang="it-IT" sz="1467" dirty="0">
                <a:solidFill>
                  <a:srgbClr val="002060"/>
                </a:solidFill>
              </a:rPr>
              <a:t> </a:t>
            </a:r>
            <a:r>
              <a:rPr lang="it-IT" sz="1467" dirty="0" err="1">
                <a:solidFill>
                  <a:srgbClr val="002060"/>
                </a:solidFill>
              </a:rPr>
              <a:t>Surg</a:t>
            </a:r>
            <a:r>
              <a:rPr lang="it-IT" sz="1467" dirty="0">
                <a:solidFill>
                  <a:srgbClr val="002060"/>
                </a:solidFill>
              </a:rPr>
              <a:t>. 2022 Aug;32(8):2537-2547. </a:t>
            </a:r>
          </a:p>
        </p:txBody>
      </p:sp>
      <p:pic>
        <p:nvPicPr>
          <p:cNvPr id="3" name="Immagine 2">
            <a:extLst>
              <a:ext uri="{FF2B5EF4-FFF2-40B4-BE49-F238E27FC236}">
                <a16:creationId xmlns:a16="http://schemas.microsoft.com/office/drawing/2014/main" id="{7A4E35B2-772C-838B-BE6A-E95DDF6394DA}"/>
              </a:ext>
            </a:extLst>
          </p:cNvPr>
          <p:cNvPicPr>
            <a:picLocks noChangeAspect="1"/>
          </p:cNvPicPr>
          <p:nvPr/>
        </p:nvPicPr>
        <p:blipFill>
          <a:blip r:embed="rId3"/>
          <a:stretch>
            <a:fillRect/>
          </a:stretch>
        </p:blipFill>
        <p:spPr>
          <a:xfrm>
            <a:off x="2652268" y="1770354"/>
            <a:ext cx="7726539" cy="4190279"/>
          </a:xfrm>
          <a:prstGeom prst="rect">
            <a:avLst/>
          </a:prstGeom>
        </p:spPr>
      </p:pic>
    </p:spTree>
    <p:extLst>
      <p:ext uri="{BB962C8B-B14F-4D97-AF65-F5344CB8AC3E}">
        <p14:creationId xmlns:p14="http://schemas.microsoft.com/office/powerpoint/2010/main" val="3616392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074E8-00C7-72AB-387A-5FF82C04A926}"/>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C1781484-FAAA-0441-DB35-631375FDF18E}"/>
              </a:ext>
            </a:extLst>
          </p:cNvPr>
          <p:cNvPicPr>
            <a:picLocks noChangeAspect="1"/>
          </p:cNvPicPr>
          <p:nvPr/>
        </p:nvPicPr>
        <p:blipFill>
          <a:blip r:embed="rId2"/>
          <a:stretch>
            <a:fillRect/>
          </a:stretch>
        </p:blipFill>
        <p:spPr>
          <a:xfrm>
            <a:off x="0" y="0"/>
            <a:ext cx="3780453" cy="1368541"/>
          </a:xfrm>
          <a:prstGeom prst="rect">
            <a:avLst/>
          </a:prstGeom>
        </p:spPr>
      </p:pic>
      <p:sp>
        <p:nvSpPr>
          <p:cNvPr id="5" name="CasellaDiTesto 4">
            <a:extLst>
              <a:ext uri="{FF2B5EF4-FFF2-40B4-BE49-F238E27FC236}">
                <a16:creationId xmlns:a16="http://schemas.microsoft.com/office/drawing/2014/main" id="{663FC51A-A283-BC80-6106-0CD939B13D8A}"/>
              </a:ext>
            </a:extLst>
          </p:cNvPr>
          <p:cNvSpPr txBox="1"/>
          <p:nvPr/>
        </p:nvSpPr>
        <p:spPr>
          <a:xfrm>
            <a:off x="3523021" y="497259"/>
            <a:ext cx="704288" cy="338554"/>
          </a:xfrm>
          <a:prstGeom prst="rect">
            <a:avLst/>
          </a:prstGeom>
          <a:noFill/>
          <a:ln>
            <a:solidFill>
              <a:srgbClr val="000090"/>
            </a:solidFill>
          </a:ln>
        </p:spPr>
        <p:txBody>
          <a:bodyPr wrap="square" rtlCol="0">
            <a:spAutoFit/>
          </a:bodyPr>
          <a:lstStyle/>
          <a:p>
            <a:r>
              <a:rPr lang="it-IT" sz="1600" b="1" dirty="0">
                <a:solidFill>
                  <a:srgbClr val="000090"/>
                </a:solidFill>
              </a:rPr>
              <a:t>2024</a:t>
            </a:r>
          </a:p>
        </p:txBody>
      </p:sp>
      <p:sp>
        <p:nvSpPr>
          <p:cNvPr id="8" name="CasellaDiTesto 7">
            <a:extLst>
              <a:ext uri="{FF2B5EF4-FFF2-40B4-BE49-F238E27FC236}">
                <a16:creationId xmlns:a16="http://schemas.microsoft.com/office/drawing/2014/main" id="{F2810CF6-69E7-8A45-4A99-6535825CDF07}"/>
              </a:ext>
            </a:extLst>
          </p:cNvPr>
          <p:cNvSpPr txBox="1"/>
          <p:nvPr/>
        </p:nvSpPr>
        <p:spPr>
          <a:xfrm>
            <a:off x="1539499" y="6073483"/>
            <a:ext cx="10652501" cy="543867"/>
          </a:xfrm>
          <a:prstGeom prst="rect">
            <a:avLst/>
          </a:prstGeom>
          <a:noFill/>
        </p:spPr>
        <p:txBody>
          <a:bodyPr wrap="square">
            <a:spAutoFit/>
          </a:bodyPr>
          <a:lstStyle/>
          <a:p>
            <a:pPr algn="just"/>
            <a:r>
              <a:rPr lang="en-US" sz="1467" dirty="0">
                <a:latin typeface="Calibri" panose="020F0502020204030204" pitchFamily="34" charset="0"/>
                <a:ea typeface="Calibri" panose="020F0502020204030204" pitchFamily="34" charset="0"/>
                <a:cs typeface="Times New Roman" panose="02020603050405020304" pitchFamily="18" charset="0"/>
              </a:rPr>
              <a:t>Kahlon S, Sleet M, </a:t>
            </a:r>
            <a:r>
              <a:rPr lang="en-US" sz="1467" dirty="0" err="1">
                <a:latin typeface="Calibri" panose="020F0502020204030204" pitchFamily="34" charset="0"/>
                <a:ea typeface="Calibri" panose="020F0502020204030204" pitchFamily="34" charset="0"/>
                <a:cs typeface="Times New Roman" panose="02020603050405020304" pitchFamily="18" charset="0"/>
              </a:rPr>
              <a:t>Sujka</a:t>
            </a:r>
            <a:r>
              <a:rPr lang="en-US" sz="1467" dirty="0">
                <a:latin typeface="Calibri" panose="020F0502020204030204" pitchFamily="34" charset="0"/>
                <a:ea typeface="Calibri" panose="020F0502020204030204" pitchFamily="34" charset="0"/>
                <a:cs typeface="Times New Roman" panose="02020603050405020304" pitchFamily="18" charset="0"/>
              </a:rPr>
              <a:t> J, Docimo S, </a:t>
            </a:r>
            <a:r>
              <a:rPr lang="en-US" sz="1467" dirty="0" err="1">
                <a:latin typeface="Calibri" panose="020F0502020204030204" pitchFamily="34" charset="0"/>
                <a:ea typeface="Calibri" panose="020F0502020204030204" pitchFamily="34" charset="0"/>
                <a:cs typeface="Times New Roman" panose="02020603050405020304" pitchFamily="18" charset="0"/>
              </a:rPr>
              <a:t>DuCoin</a:t>
            </a:r>
            <a:r>
              <a:rPr lang="en-US" sz="1467" dirty="0">
                <a:latin typeface="Calibri" panose="020F0502020204030204" pitchFamily="34" charset="0"/>
                <a:ea typeface="Calibri" panose="020F0502020204030204" pitchFamily="34" charset="0"/>
                <a:cs typeface="Times New Roman" panose="02020603050405020304" pitchFamily="18" charset="0"/>
              </a:rPr>
              <a:t> C, Dimou F, Mhaskar R. Evaluating the concordance of ChatGPT and physician recommendations for bariatric surgery. Can J </a:t>
            </a:r>
            <a:r>
              <a:rPr lang="en-US" sz="1467" dirty="0" err="1">
                <a:latin typeface="Calibri" panose="020F0502020204030204" pitchFamily="34" charset="0"/>
                <a:ea typeface="Calibri" panose="020F0502020204030204" pitchFamily="34" charset="0"/>
                <a:cs typeface="Times New Roman" panose="02020603050405020304" pitchFamily="18" charset="0"/>
              </a:rPr>
              <a:t>Physiol</a:t>
            </a:r>
            <a:r>
              <a:rPr lang="en-US" sz="1467" dirty="0">
                <a:latin typeface="Calibri" panose="020F0502020204030204" pitchFamily="34" charset="0"/>
                <a:ea typeface="Calibri" panose="020F0502020204030204" pitchFamily="34" charset="0"/>
                <a:cs typeface="Times New Roman" panose="02020603050405020304" pitchFamily="18" charset="0"/>
              </a:rPr>
              <a:t> </a:t>
            </a:r>
            <a:r>
              <a:rPr lang="en-US" sz="1467" dirty="0" err="1">
                <a:latin typeface="Calibri" panose="020F0502020204030204" pitchFamily="34" charset="0"/>
                <a:ea typeface="Calibri" panose="020F0502020204030204" pitchFamily="34" charset="0"/>
                <a:cs typeface="Times New Roman" panose="02020603050405020304" pitchFamily="18" charset="0"/>
              </a:rPr>
              <a:t>Pharmacol</a:t>
            </a:r>
            <a:r>
              <a:rPr lang="en-US" sz="1467" dirty="0">
                <a:latin typeface="Calibri" panose="020F0502020204030204" pitchFamily="34" charset="0"/>
                <a:ea typeface="Calibri" panose="020F0502020204030204" pitchFamily="34" charset="0"/>
                <a:cs typeface="Times New Roman" panose="02020603050405020304" pitchFamily="18" charset="0"/>
              </a:rPr>
              <a:t>. 2025 Feb 1;103(2):70-74.</a:t>
            </a:r>
            <a:endParaRPr lang="it-IT" sz="1467" dirty="0"/>
          </a:p>
        </p:txBody>
      </p:sp>
      <p:pic>
        <p:nvPicPr>
          <p:cNvPr id="2" name="Immagine 1">
            <a:extLst>
              <a:ext uri="{FF2B5EF4-FFF2-40B4-BE49-F238E27FC236}">
                <a16:creationId xmlns:a16="http://schemas.microsoft.com/office/drawing/2014/main" id="{7584DAB2-1BE1-C1F4-22B7-6B4EDA5309DA}"/>
              </a:ext>
            </a:extLst>
          </p:cNvPr>
          <p:cNvPicPr>
            <a:picLocks noChangeAspect="1"/>
          </p:cNvPicPr>
          <p:nvPr/>
        </p:nvPicPr>
        <p:blipFill>
          <a:blip r:embed="rId3"/>
          <a:stretch>
            <a:fillRect/>
          </a:stretch>
        </p:blipFill>
        <p:spPr>
          <a:xfrm>
            <a:off x="0" y="1436399"/>
            <a:ext cx="6298427" cy="2057653"/>
          </a:xfrm>
          <a:prstGeom prst="rect">
            <a:avLst/>
          </a:prstGeom>
        </p:spPr>
      </p:pic>
      <p:pic>
        <p:nvPicPr>
          <p:cNvPr id="3" name="Immagine 2">
            <a:extLst>
              <a:ext uri="{FF2B5EF4-FFF2-40B4-BE49-F238E27FC236}">
                <a16:creationId xmlns:a16="http://schemas.microsoft.com/office/drawing/2014/main" id="{30870690-C252-C471-8EF8-EDB18CA2BA20}"/>
              </a:ext>
            </a:extLst>
          </p:cNvPr>
          <p:cNvPicPr>
            <a:picLocks noChangeAspect="1"/>
          </p:cNvPicPr>
          <p:nvPr/>
        </p:nvPicPr>
        <p:blipFill>
          <a:blip r:embed="rId4"/>
          <a:srcRect l="2236" r="4457"/>
          <a:stretch/>
        </p:blipFill>
        <p:spPr>
          <a:xfrm>
            <a:off x="6174442" y="1199369"/>
            <a:ext cx="5893573" cy="2294684"/>
          </a:xfrm>
          <a:prstGeom prst="rect">
            <a:avLst/>
          </a:prstGeom>
        </p:spPr>
      </p:pic>
      <p:sp>
        <p:nvSpPr>
          <p:cNvPr id="9" name="CasellaDiTesto 8">
            <a:extLst>
              <a:ext uri="{FF2B5EF4-FFF2-40B4-BE49-F238E27FC236}">
                <a16:creationId xmlns:a16="http://schemas.microsoft.com/office/drawing/2014/main" id="{FACBB96E-853E-7BDD-D17D-221A2F168CA6}"/>
              </a:ext>
            </a:extLst>
          </p:cNvPr>
          <p:cNvSpPr txBox="1"/>
          <p:nvPr/>
        </p:nvSpPr>
        <p:spPr>
          <a:xfrm>
            <a:off x="123985" y="3561910"/>
            <a:ext cx="12068015" cy="2308324"/>
          </a:xfrm>
          <a:prstGeom prst="rect">
            <a:avLst/>
          </a:prstGeom>
          <a:noFill/>
        </p:spPr>
        <p:txBody>
          <a:bodyPr wrap="square">
            <a:spAutoFit/>
          </a:bodyPr>
          <a:lstStyle/>
          <a:p>
            <a:pPr marL="228594" indent="-228594" algn="just">
              <a:buFont typeface="Arial" panose="020B0604020202020204" pitchFamily="34" charset="0"/>
              <a:buChar char="•"/>
            </a:pPr>
            <a:r>
              <a:rPr lang="en-US" sz="1600" dirty="0"/>
              <a:t>ChatGPT is a promising tool for generating MBS  recommendations, but it cannot replace physicians’ holistic and patient-specific understanding. </a:t>
            </a:r>
          </a:p>
          <a:p>
            <a:pPr algn="just"/>
            <a:endParaRPr lang="en-US" sz="1600" dirty="0"/>
          </a:p>
          <a:p>
            <a:pPr marL="228594" indent="-228594" algn="just">
              <a:buFont typeface="Arial" panose="020B0604020202020204" pitchFamily="34" charset="0"/>
              <a:buChar char="•"/>
            </a:pPr>
            <a:r>
              <a:rPr lang="en-US" sz="1600" dirty="0"/>
              <a:t>This study indicates that further improvements in AI training involving complex patient scenarios will help augment their role in healthcare. However, physicians remain indispensable in providing comprehensive and contextually grounded medical advice.</a:t>
            </a:r>
          </a:p>
          <a:p>
            <a:pPr algn="just"/>
            <a:endParaRPr lang="en-US" sz="1600" dirty="0"/>
          </a:p>
          <a:p>
            <a:pPr marL="228594" indent="-228594" algn="just">
              <a:buFont typeface="Arial" panose="020B0604020202020204" pitchFamily="34" charset="0"/>
              <a:buChar char="•"/>
            </a:pPr>
            <a:r>
              <a:rPr lang="en-US" sz="1600" dirty="0"/>
              <a:t>Future research should focus on improving the ability of AI models to consider patient-specific factors and ethical implications in their recommendations. This will facilitate the development of AI models that can </a:t>
            </a:r>
            <a:r>
              <a:rPr lang="en-US" sz="1600" dirty="0" err="1"/>
              <a:t>provid</a:t>
            </a:r>
            <a:r>
              <a:rPr lang="en-US" sz="1600" dirty="0"/>
              <a:t> more nuanced and individualized recommendations, ultimately enhancing patient care and outcomes.</a:t>
            </a:r>
          </a:p>
        </p:txBody>
      </p:sp>
    </p:spTree>
    <p:extLst>
      <p:ext uri="{BB962C8B-B14F-4D97-AF65-F5344CB8AC3E}">
        <p14:creationId xmlns:p14="http://schemas.microsoft.com/office/powerpoint/2010/main" val="1215860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9B1307D-D916-50F9-FF1D-AAFB2BFAA45E}"/>
              </a:ext>
            </a:extLst>
          </p:cNvPr>
          <p:cNvPicPr>
            <a:picLocks noChangeAspect="1"/>
          </p:cNvPicPr>
          <p:nvPr/>
        </p:nvPicPr>
        <p:blipFill>
          <a:blip r:embed="rId2"/>
          <a:stretch>
            <a:fillRect/>
          </a:stretch>
        </p:blipFill>
        <p:spPr>
          <a:xfrm>
            <a:off x="1448848" y="61062"/>
            <a:ext cx="8764223" cy="3277057"/>
          </a:xfrm>
          <a:prstGeom prst="rect">
            <a:avLst/>
          </a:prstGeom>
        </p:spPr>
      </p:pic>
      <p:pic>
        <p:nvPicPr>
          <p:cNvPr id="5" name="Immagine 4">
            <a:extLst>
              <a:ext uri="{FF2B5EF4-FFF2-40B4-BE49-F238E27FC236}">
                <a16:creationId xmlns:a16="http://schemas.microsoft.com/office/drawing/2014/main" id="{169BA3AA-3D47-2686-11CA-FD86F24B2B5B}"/>
              </a:ext>
            </a:extLst>
          </p:cNvPr>
          <p:cNvPicPr>
            <a:picLocks noChangeAspect="1"/>
          </p:cNvPicPr>
          <p:nvPr/>
        </p:nvPicPr>
        <p:blipFill>
          <a:blip r:embed="rId3"/>
          <a:stretch>
            <a:fillRect/>
          </a:stretch>
        </p:blipFill>
        <p:spPr>
          <a:xfrm>
            <a:off x="2847521" y="5418853"/>
            <a:ext cx="6496957" cy="552527"/>
          </a:xfrm>
          <a:prstGeom prst="rect">
            <a:avLst/>
          </a:prstGeom>
        </p:spPr>
      </p:pic>
      <p:sp>
        <p:nvSpPr>
          <p:cNvPr id="6" name="CasellaDiTesto 5">
            <a:extLst>
              <a:ext uri="{FF2B5EF4-FFF2-40B4-BE49-F238E27FC236}">
                <a16:creationId xmlns:a16="http://schemas.microsoft.com/office/drawing/2014/main" id="{FED54E67-D321-220C-6F9F-B76F72DD9671}"/>
              </a:ext>
            </a:extLst>
          </p:cNvPr>
          <p:cNvSpPr txBox="1"/>
          <p:nvPr/>
        </p:nvSpPr>
        <p:spPr>
          <a:xfrm>
            <a:off x="3147391" y="3676045"/>
            <a:ext cx="5068957" cy="1200329"/>
          </a:xfrm>
          <a:prstGeom prst="rect">
            <a:avLst/>
          </a:prstGeom>
          <a:noFill/>
        </p:spPr>
        <p:txBody>
          <a:bodyPr wrap="square" rtlCol="0">
            <a:spAutoFit/>
          </a:bodyPr>
          <a:lstStyle/>
          <a:p>
            <a:r>
              <a:rPr lang="it-IT" b="1" dirty="0" err="1">
                <a:solidFill>
                  <a:schemeClr val="bg2">
                    <a:lumMod val="50000"/>
                  </a:schemeClr>
                </a:solidFill>
              </a:rPr>
              <a:t>Surgical</a:t>
            </a:r>
            <a:r>
              <a:rPr lang="it-IT" b="1" dirty="0">
                <a:solidFill>
                  <a:schemeClr val="bg2">
                    <a:lumMod val="50000"/>
                  </a:schemeClr>
                </a:solidFill>
              </a:rPr>
              <a:t> skill </a:t>
            </a:r>
            <a:r>
              <a:rPr lang="it-IT" b="1" dirty="0" err="1">
                <a:solidFill>
                  <a:schemeClr val="bg2">
                    <a:lumMod val="50000"/>
                  </a:schemeClr>
                </a:solidFill>
              </a:rPr>
              <a:t>development</a:t>
            </a:r>
            <a:r>
              <a:rPr lang="it-IT" b="1" dirty="0">
                <a:solidFill>
                  <a:schemeClr val="bg2">
                    <a:lumMod val="50000"/>
                  </a:schemeClr>
                </a:solidFill>
              </a:rPr>
              <a:t> and risk management</a:t>
            </a:r>
          </a:p>
          <a:p>
            <a:r>
              <a:rPr lang="it-IT" b="1" dirty="0" err="1">
                <a:solidFill>
                  <a:srgbClr val="FFC000"/>
                </a:solidFill>
              </a:rPr>
              <a:t>Predict</a:t>
            </a:r>
            <a:r>
              <a:rPr lang="it-IT" b="1" dirty="0">
                <a:solidFill>
                  <a:srgbClr val="FFC000"/>
                </a:solidFill>
              </a:rPr>
              <a:t> </a:t>
            </a:r>
            <a:r>
              <a:rPr lang="it-IT" b="1" dirty="0" err="1">
                <a:solidFill>
                  <a:srgbClr val="FFC000"/>
                </a:solidFill>
              </a:rPr>
              <a:t>pts</a:t>
            </a:r>
            <a:r>
              <a:rPr lang="it-IT" b="1" dirty="0">
                <a:solidFill>
                  <a:srgbClr val="FFC000"/>
                </a:solidFill>
              </a:rPr>
              <a:t> </a:t>
            </a:r>
            <a:r>
              <a:rPr lang="it-IT" b="1" dirty="0" err="1">
                <a:solidFill>
                  <a:srgbClr val="FFC000"/>
                </a:solidFill>
              </a:rPr>
              <a:t>responses</a:t>
            </a:r>
            <a:endParaRPr lang="it-IT" b="1" dirty="0">
              <a:solidFill>
                <a:srgbClr val="FFC000"/>
              </a:solidFill>
            </a:endParaRPr>
          </a:p>
          <a:p>
            <a:r>
              <a:rPr lang="it-IT" b="1" dirty="0" err="1">
                <a:solidFill>
                  <a:srgbClr val="7030A0"/>
                </a:solidFill>
              </a:rPr>
              <a:t>Enhance</a:t>
            </a:r>
            <a:r>
              <a:rPr lang="it-IT" b="1" dirty="0">
                <a:solidFill>
                  <a:srgbClr val="7030A0"/>
                </a:solidFill>
              </a:rPr>
              <a:t> Docs and </a:t>
            </a:r>
            <a:r>
              <a:rPr lang="it-IT" b="1" dirty="0" err="1">
                <a:solidFill>
                  <a:srgbClr val="7030A0"/>
                </a:solidFill>
              </a:rPr>
              <a:t>Pts</a:t>
            </a:r>
            <a:r>
              <a:rPr lang="it-IT" b="1" dirty="0">
                <a:solidFill>
                  <a:srgbClr val="7030A0"/>
                </a:solidFill>
              </a:rPr>
              <a:t> </a:t>
            </a:r>
            <a:r>
              <a:rPr lang="it-IT" b="1" dirty="0" err="1">
                <a:solidFill>
                  <a:srgbClr val="7030A0"/>
                </a:solidFill>
              </a:rPr>
              <a:t>education</a:t>
            </a:r>
            <a:endParaRPr lang="it-IT" b="1" dirty="0">
              <a:solidFill>
                <a:srgbClr val="7030A0"/>
              </a:solidFill>
            </a:endParaRPr>
          </a:p>
          <a:p>
            <a:r>
              <a:rPr lang="it-IT" b="1" dirty="0" err="1">
                <a:solidFill>
                  <a:srgbClr val="92D050"/>
                </a:solidFill>
              </a:rPr>
              <a:t>Mandatory</a:t>
            </a:r>
            <a:r>
              <a:rPr lang="it-IT" b="1" dirty="0">
                <a:solidFill>
                  <a:srgbClr val="92D050"/>
                </a:solidFill>
              </a:rPr>
              <a:t> component of future </a:t>
            </a:r>
            <a:r>
              <a:rPr lang="it-IT" b="1" dirty="0" err="1">
                <a:solidFill>
                  <a:srgbClr val="92D050"/>
                </a:solidFill>
              </a:rPr>
              <a:t>surgical</a:t>
            </a:r>
            <a:r>
              <a:rPr lang="it-IT" b="1" dirty="0">
                <a:solidFill>
                  <a:srgbClr val="92D050"/>
                </a:solidFill>
              </a:rPr>
              <a:t> </a:t>
            </a:r>
            <a:r>
              <a:rPr lang="it-IT" b="1" dirty="0" err="1">
                <a:solidFill>
                  <a:srgbClr val="92D050"/>
                </a:solidFill>
              </a:rPr>
              <a:t>curr</a:t>
            </a:r>
            <a:r>
              <a:rPr lang="it-IT" b="1" dirty="0">
                <a:solidFill>
                  <a:srgbClr val="92D050"/>
                </a:solidFill>
              </a:rPr>
              <a:t>.</a:t>
            </a:r>
          </a:p>
        </p:txBody>
      </p:sp>
    </p:spTree>
    <p:extLst>
      <p:ext uri="{BB962C8B-B14F-4D97-AF65-F5344CB8AC3E}">
        <p14:creationId xmlns:p14="http://schemas.microsoft.com/office/powerpoint/2010/main" val="2400764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descr="Immagine che contiene elettrodomestico da cucina, stoviglie, interno, rosso&#10;&#10;Il contenuto generato dall'IA potrebbe non essere corretto.">
            <a:extLst>
              <a:ext uri="{FF2B5EF4-FFF2-40B4-BE49-F238E27FC236}">
                <a16:creationId xmlns:a16="http://schemas.microsoft.com/office/drawing/2014/main" id="{978EDDCF-F3B8-43D2-B978-AF292702EB0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80695" y="1841411"/>
            <a:ext cx="3334641" cy="2757695"/>
          </a:xfrm>
          <a:prstGeom prst="rect">
            <a:avLst/>
          </a:prstGeom>
        </p:spPr>
      </p:pic>
      <p:cxnSp>
        <p:nvCxnSpPr>
          <p:cNvPr id="17" name="Connettore diritto 16">
            <a:extLst>
              <a:ext uri="{FF2B5EF4-FFF2-40B4-BE49-F238E27FC236}">
                <a16:creationId xmlns:a16="http://schemas.microsoft.com/office/drawing/2014/main" id="{A5DF2728-E347-31F1-3B86-5C89960DD3C4}"/>
              </a:ext>
            </a:extLst>
          </p:cNvPr>
          <p:cNvCxnSpPr/>
          <p:nvPr/>
        </p:nvCxnSpPr>
        <p:spPr>
          <a:xfrm>
            <a:off x="3778470" y="6172356"/>
            <a:ext cx="39729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Immagine 2" descr="Immagine che contiene succo, cibo, cocktail, bevanda&#10;&#10;Il contenuto generato dall'IA potrebbe non essere corretto.">
            <a:extLst>
              <a:ext uri="{FF2B5EF4-FFF2-40B4-BE49-F238E27FC236}">
                <a16:creationId xmlns:a16="http://schemas.microsoft.com/office/drawing/2014/main" id="{6E265516-2C18-42C6-0E1B-3ED1D47F68D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24973" y="3131033"/>
            <a:ext cx="3604898" cy="2399510"/>
          </a:xfrm>
          <a:prstGeom prst="rect">
            <a:avLst/>
          </a:prstGeom>
        </p:spPr>
      </p:pic>
      <p:sp>
        <p:nvSpPr>
          <p:cNvPr id="15" name="Freccia a destra 14">
            <a:extLst>
              <a:ext uri="{FF2B5EF4-FFF2-40B4-BE49-F238E27FC236}">
                <a16:creationId xmlns:a16="http://schemas.microsoft.com/office/drawing/2014/main" id="{0517C007-C7C9-7864-A073-E9F33B492CC8}"/>
              </a:ext>
            </a:extLst>
          </p:cNvPr>
          <p:cNvSpPr/>
          <p:nvPr/>
        </p:nvSpPr>
        <p:spPr>
          <a:xfrm rot="2100287">
            <a:off x="2421584" y="1803575"/>
            <a:ext cx="978408" cy="484632"/>
          </a:xfrm>
          <a:prstGeom prs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33AD640F-7166-871C-59E6-923414FB217B}"/>
              </a:ext>
            </a:extLst>
          </p:cNvPr>
          <p:cNvSpPr/>
          <p:nvPr/>
        </p:nvSpPr>
        <p:spPr>
          <a:xfrm>
            <a:off x="1085722" y="506470"/>
            <a:ext cx="2005374" cy="914400"/>
          </a:xfrm>
          <a:prstGeom prst="rect">
            <a:avLst/>
          </a:prstGeom>
          <a:solidFill>
            <a:srgbClr val="F6A287"/>
          </a:solidFill>
          <a:ln>
            <a:solidFill>
              <a:srgbClr val="E686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t>Big Data</a:t>
            </a:r>
          </a:p>
          <a:p>
            <a:pPr algn="ctr"/>
            <a:r>
              <a:rPr lang="it-IT" b="1" dirty="0" err="1"/>
              <a:t>Guidelines</a:t>
            </a:r>
            <a:endParaRPr lang="it-IT" b="1" dirty="0"/>
          </a:p>
          <a:p>
            <a:pPr algn="ctr"/>
            <a:r>
              <a:rPr lang="it-IT" b="1" dirty="0"/>
              <a:t> </a:t>
            </a:r>
            <a:r>
              <a:rPr lang="it-IT" b="1" dirty="0" err="1"/>
              <a:t>Pts</a:t>
            </a:r>
            <a:r>
              <a:rPr lang="it-IT" b="1" dirty="0"/>
              <a:t> </a:t>
            </a:r>
            <a:r>
              <a:rPr lang="it-IT" b="1" dirty="0" err="1"/>
              <a:t>inquiries</a:t>
            </a:r>
            <a:r>
              <a:rPr lang="it-IT" b="1" dirty="0"/>
              <a:t>…</a:t>
            </a:r>
          </a:p>
        </p:txBody>
      </p:sp>
      <p:sp>
        <p:nvSpPr>
          <p:cNvPr id="19" name="CasellaDiTesto 18">
            <a:extLst>
              <a:ext uri="{FF2B5EF4-FFF2-40B4-BE49-F238E27FC236}">
                <a16:creationId xmlns:a16="http://schemas.microsoft.com/office/drawing/2014/main" id="{1C73F0B5-3980-9428-DA7D-D10EAA9A4DF3}"/>
              </a:ext>
            </a:extLst>
          </p:cNvPr>
          <p:cNvSpPr txBox="1"/>
          <p:nvPr/>
        </p:nvSpPr>
        <p:spPr>
          <a:xfrm>
            <a:off x="8570135" y="5530543"/>
            <a:ext cx="2589126" cy="369332"/>
          </a:xfrm>
          <a:prstGeom prst="rect">
            <a:avLst/>
          </a:prstGeom>
          <a:noFill/>
        </p:spPr>
        <p:txBody>
          <a:bodyPr wrap="square" rtlCol="0">
            <a:spAutoFit/>
          </a:bodyPr>
          <a:lstStyle/>
          <a:p>
            <a:r>
              <a:rPr lang="it-IT" b="1" dirty="0" err="1"/>
              <a:t>Personalized</a:t>
            </a:r>
            <a:r>
              <a:rPr lang="it-IT" b="1" dirty="0"/>
              <a:t> medicine</a:t>
            </a:r>
            <a:r>
              <a:rPr lang="it-IT" b="1" dirty="0">
                <a:solidFill>
                  <a:schemeClr val="bg1"/>
                </a:solidFill>
              </a:rPr>
              <a:t>?</a:t>
            </a:r>
          </a:p>
        </p:txBody>
      </p:sp>
      <p:sp>
        <p:nvSpPr>
          <p:cNvPr id="20" name="CasellaDiTesto 19">
            <a:extLst>
              <a:ext uri="{FF2B5EF4-FFF2-40B4-BE49-F238E27FC236}">
                <a16:creationId xmlns:a16="http://schemas.microsoft.com/office/drawing/2014/main" id="{D22ACD7B-CED3-66D3-C44C-43813AC3560B}"/>
              </a:ext>
            </a:extLst>
          </p:cNvPr>
          <p:cNvSpPr txBox="1"/>
          <p:nvPr/>
        </p:nvSpPr>
        <p:spPr>
          <a:xfrm>
            <a:off x="4545639" y="3220258"/>
            <a:ext cx="642034" cy="707886"/>
          </a:xfrm>
          <a:prstGeom prst="rect">
            <a:avLst/>
          </a:prstGeom>
          <a:noFill/>
        </p:spPr>
        <p:txBody>
          <a:bodyPr wrap="square" rtlCol="0">
            <a:spAutoFit/>
          </a:bodyPr>
          <a:lstStyle/>
          <a:p>
            <a:r>
              <a:rPr lang="it-IT" sz="4000" b="1" dirty="0">
                <a:solidFill>
                  <a:schemeClr val="bg1"/>
                </a:solidFill>
              </a:rPr>
              <a:t>AI</a:t>
            </a:r>
          </a:p>
        </p:txBody>
      </p:sp>
      <p:sp>
        <p:nvSpPr>
          <p:cNvPr id="21" name="Freccia a destra 20">
            <a:extLst>
              <a:ext uri="{FF2B5EF4-FFF2-40B4-BE49-F238E27FC236}">
                <a16:creationId xmlns:a16="http://schemas.microsoft.com/office/drawing/2014/main" id="{CB29952A-2B80-4270-3BB3-5A59445E7BFF}"/>
              </a:ext>
            </a:extLst>
          </p:cNvPr>
          <p:cNvSpPr/>
          <p:nvPr/>
        </p:nvSpPr>
        <p:spPr>
          <a:xfrm rot="2100287">
            <a:off x="5767571" y="3457053"/>
            <a:ext cx="978408" cy="484632"/>
          </a:xfrm>
          <a:prstGeom prs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76568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nettore diritto 16">
            <a:extLst>
              <a:ext uri="{FF2B5EF4-FFF2-40B4-BE49-F238E27FC236}">
                <a16:creationId xmlns:a16="http://schemas.microsoft.com/office/drawing/2014/main" id="{A5DF2728-E347-31F1-3B86-5C89960DD3C4}"/>
              </a:ext>
            </a:extLst>
          </p:cNvPr>
          <p:cNvCxnSpPr/>
          <p:nvPr/>
        </p:nvCxnSpPr>
        <p:spPr>
          <a:xfrm>
            <a:off x="3778470" y="6172356"/>
            <a:ext cx="39729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14A7FF47-622D-B947-57F6-D8768DF48F04}"/>
              </a:ext>
            </a:extLst>
          </p:cNvPr>
          <p:cNvPicPr>
            <a:picLocks noChangeAspect="1"/>
          </p:cNvPicPr>
          <p:nvPr/>
        </p:nvPicPr>
        <p:blipFill>
          <a:blip r:embed="rId2"/>
          <a:stretch>
            <a:fillRect/>
          </a:stretch>
        </p:blipFill>
        <p:spPr>
          <a:xfrm>
            <a:off x="1869441" y="88302"/>
            <a:ext cx="7838029" cy="982259"/>
          </a:xfrm>
          <a:prstGeom prst="rect">
            <a:avLst/>
          </a:prstGeom>
        </p:spPr>
      </p:pic>
      <p:pic>
        <p:nvPicPr>
          <p:cNvPr id="8" name="Immagine 7">
            <a:extLst>
              <a:ext uri="{FF2B5EF4-FFF2-40B4-BE49-F238E27FC236}">
                <a16:creationId xmlns:a16="http://schemas.microsoft.com/office/drawing/2014/main" id="{31C910CA-21A1-6481-8A53-17FF13F47173}"/>
              </a:ext>
            </a:extLst>
          </p:cNvPr>
          <p:cNvPicPr>
            <a:picLocks noChangeAspect="1"/>
          </p:cNvPicPr>
          <p:nvPr/>
        </p:nvPicPr>
        <p:blipFill>
          <a:blip r:embed="rId3"/>
          <a:stretch>
            <a:fillRect/>
          </a:stretch>
        </p:blipFill>
        <p:spPr>
          <a:xfrm>
            <a:off x="1243323" y="2053699"/>
            <a:ext cx="1619476" cy="257211"/>
          </a:xfrm>
          <a:prstGeom prst="rect">
            <a:avLst/>
          </a:prstGeom>
        </p:spPr>
      </p:pic>
      <p:pic>
        <p:nvPicPr>
          <p:cNvPr id="10" name="Immagine 9">
            <a:extLst>
              <a:ext uri="{FF2B5EF4-FFF2-40B4-BE49-F238E27FC236}">
                <a16:creationId xmlns:a16="http://schemas.microsoft.com/office/drawing/2014/main" id="{8962622E-5B06-4472-D97D-0FED2420B9DF}"/>
              </a:ext>
            </a:extLst>
          </p:cNvPr>
          <p:cNvPicPr>
            <a:picLocks noChangeAspect="1"/>
          </p:cNvPicPr>
          <p:nvPr/>
        </p:nvPicPr>
        <p:blipFill>
          <a:blip r:embed="rId4"/>
          <a:stretch>
            <a:fillRect/>
          </a:stretch>
        </p:blipFill>
        <p:spPr>
          <a:xfrm>
            <a:off x="2299325" y="2461939"/>
            <a:ext cx="1276528" cy="247685"/>
          </a:xfrm>
          <a:prstGeom prst="rect">
            <a:avLst/>
          </a:prstGeom>
        </p:spPr>
      </p:pic>
      <p:pic>
        <p:nvPicPr>
          <p:cNvPr id="12" name="Immagine 11">
            <a:extLst>
              <a:ext uri="{FF2B5EF4-FFF2-40B4-BE49-F238E27FC236}">
                <a16:creationId xmlns:a16="http://schemas.microsoft.com/office/drawing/2014/main" id="{5227167B-3D00-7304-82D2-64F033DB5076}"/>
              </a:ext>
            </a:extLst>
          </p:cNvPr>
          <p:cNvPicPr>
            <a:picLocks noChangeAspect="1"/>
          </p:cNvPicPr>
          <p:nvPr/>
        </p:nvPicPr>
        <p:blipFill>
          <a:blip r:embed="rId5"/>
          <a:stretch>
            <a:fillRect/>
          </a:stretch>
        </p:blipFill>
        <p:spPr>
          <a:xfrm>
            <a:off x="3006014" y="2734022"/>
            <a:ext cx="1139677" cy="253262"/>
          </a:xfrm>
          <a:prstGeom prst="rect">
            <a:avLst/>
          </a:prstGeom>
        </p:spPr>
      </p:pic>
      <p:pic>
        <p:nvPicPr>
          <p:cNvPr id="14" name="Immagine 13">
            <a:extLst>
              <a:ext uri="{FF2B5EF4-FFF2-40B4-BE49-F238E27FC236}">
                <a16:creationId xmlns:a16="http://schemas.microsoft.com/office/drawing/2014/main" id="{480B7D4A-F597-C530-7794-96BFCE22F722}"/>
              </a:ext>
            </a:extLst>
          </p:cNvPr>
          <p:cNvPicPr>
            <a:picLocks noChangeAspect="1"/>
          </p:cNvPicPr>
          <p:nvPr/>
        </p:nvPicPr>
        <p:blipFill>
          <a:blip r:embed="rId6"/>
          <a:stretch>
            <a:fillRect/>
          </a:stretch>
        </p:blipFill>
        <p:spPr>
          <a:xfrm>
            <a:off x="3778470" y="3089535"/>
            <a:ext cx="933580" cy="238158"/>
          </a:xfrm>
          <a:prstGeom prst="rect">
            <a:avLst/>
          </a:prstGeom>
        </p:spPr>
      </p:pic>
      <p:pic>
        <p:nvPicPr>
          <p:cNvPr id="3" name="Immagine 2">
            <a:extLst>
              <a:ext uri="{FF2B5EF4-FFF2-40B4-BE49-F238E27FC236}">
                <a16:creationId xmlns:a16="http://schemas.microsoft.com/office/drawing/2014/main" id="{EDCFDF13-1DFF-501B-DC0B-EBC0BDD49909}"/>
              </a:ext>
            </a:extLst>
          </p:cNvPr>
          <p:cNvPicPr>
            <a:picLocks noChangeAspect="1"/>
          </p:cNvPicPr>
          <p:nvPr/>
        </p:nvPicPr>
        <p:blipFill>
          <a:blip r:embed="rId7"/>
          <a:stretch>
            <a:fillRect/>
          </a:stretch>
        </p:blipFill>
        <p:spPr>
          <a:xfrm>
            <a:off x="5604889" y="1283395"/>
            <a:ext cx="6587111" cy="3850437"/>
          </a:xfrm>
          <a:prstGeom prst="rect">
            <a:avLst/>
          </a:prstGeom>
        </p:spPr>
      </p:pic>
      <p:sp>
        <p:nvSpPr>
          <p:cNvPr id="6" name="CasellaDiTesto 5">
            <a:extLst>
              <a:ext uri="{FF2B5EF4-FFF2-40B4-BE49-F238E27FC236}">
                <a16:creationId xmlns:a16="http://schemas.microsoft.com/office/drawing/2014/main" id="{3BEFDF8A-1D11-E48C-B86E-38757DED4674}"/>
              </a:ext>
            </a:extLst>
          </p:cNvPr>
          <p:cNvSpPr txBox="1"/>
          <p:nvPr/>
        </p:nvSpPr>
        <p:spPr>
          <a:xfrm>
            <a:off x="12903" y="5633004"/>
            <a:ext cx="12179097" cy="707886"/>
          </a:xfrm>
          <a:prstGeom prst="rect">
            <a:avLst/>
          </a:prstGeom>
          <a:noFill/>
        </p:spPr>
        <p:txBody>
          <a:bodyPr wrap="square">
            <a:spAutoFit/>
          </a:bodyPr>
          <a:lstStyle/>
          <a:p>
            <a:r>
              <a:rPr lang="it-IT" sz="1100" dirty="0" err="1">
                <a:solidFill>
                  <a:srgbClr val="002060"/>
                </a:solidFill>
              </a:rPr>
              <a:t>Aravazhi</a:t>
            </a:r>
            <a:r>
              <a:rPr lang="it-IT" sz="1100" dirty="0">
                <a:solidFill>
                  <a:srgbClr val="002060"/>
                </a:solidFill>
              </a:rPr>
              <a:t> PS, </a:t>
            </a:r>
            <a:r>
              <a:rPr lang="it-IT" sz="1100" dirty="0" err="1">
                <a:solidFill>
                  <a:srgbClr val="002060"/>
                </a:solidFill>
              </a:rPr>
              <a:t>Gunasekaran</a:t>
            </a:r>
            <a:r>
              <a:rPr lang="it-IT" sz="1100" dirty="0">
                <a:solidFill>
                  <a:srgbClr val="002060"/>
                </a:solidFill>
              </a:rPr>
              <a:t> P, Benjamin NZY, Thai A, </a:t>
            </a:r>
            <a:r>
              <a:rPr lang="it-IT" sz="1100" dirty="0" err="1">
                <a:solidFill>
                  <a:srgbClr val="002060"/>
                </a:solidFill>
              </a:rPr>
              <a:t>Chandrasekar</a:t>
            </a:r>
            <a:r>
              <a:rPr lang="it-IT" sz="1100" dirty="0">
                <a:solidFill>
                  <a:srgbClr val="002060"/>
                </a:solidFill>
              </a:rPr>
              <a:t> KK, </a:t>
            </a:r>
            <a:r>
              <a:rPr lang="it-IT" sz="1100" dirty="0" err="1">
                <a:solidFill>
                  <a:srgbClr val="002060"/>
                </a:solidFill>
              </a:rPr>
              <a:t>Kolanu</a:t>
            </a:r>
            <a:r>
              <a:rPr lang="it-IT" sz="1100" dirty="0">
                <a:solidFill>
                  <a:srgbClr val="002060"/>
                </a:solidFill>
              </a:rPr>
              <a:t> ND, </a:t>
            </a:r>
            <a:r>
              <a:rPr lang="it-IT" sz="1100" dirty="0" err="1">
                <a:solidFill>
                  <a:srgbClr val="002060"/>
                </a:solidFill>
              </a:rPr>
              <a:t>Prajjwal</a:t>
            </a:r>
            <a:r>
              <a:rPr lang="it-IT" sz="1100" dirty="0">
                <a:solidFill>
                  <a:srgbClr val="002060"/>
                </a:solidFill>
              </a:rPr>
              <a:t> P, </a:t>
            </a:r>
            <a:r>
              <a:rPr lang="it-IT" sz="1100" dirty="0" err="1">
                <a:solidFill>
                  <a:srgbClr val="002060"/>
                </a:solidFill>
              </a:rPr>
              <a:t>Tekuru</a:t>
            </a:r>
            <a:r>
              <a:rPr lang="it-IT" sz="1100" dirty="0">
                <a:solidFill>
                  <a:srgbClr val="002060"/>
                </a:solidFill>
              </a:rPr>
              <a:t> Y, Brito LV, </a:t>
            </a:r>
            <a:r>
              <a:rPr lang="it-IT" sz="1100" dirty="0" err="1">
                <a:solidFill>
                  <a:srgbClr val="002060"/>
                </a:solidFill>
              </a:rPr>
              <a:t>Inban</a:t>
            </a:r>
            <a:r>
              <a:rPr lang="it-IT" sz="1100" dirty="0">
                <a:solidFill>
                  <a:srgbClr val="002060"/>
                </a:solidFill>
              </a:rPr>
              <a:t> P. The </a:t>
            </a:r>
            <a:r>
              <a:rPr lang="it-IT" sz="1100" dirty="0" err="1">
                <a:solidFill>
                  <a:srgbClr val="002060"/>
                </a:solidFill>
              </a:rPr>
              <a:t>integration</a:t>
            </a:r>
            <a:r>
              <a:rPr lang="it-IT" sz="1100" dirty="0">
                <a:solidFill>
                  <a:srgbClr val="002060"/>
                </a:solidFill>
              </a:rPr>
              <a:t> of </a:t>
            </a:r>
            <a:r>
              <a:rPr lang="it-IT" sz="1100" dirty="0" err="1">
                <a:solidFill>
                  <a:srgbClr val="002060"/>
                </a:solidFill>
              </a:rPr>
              <a:t>artificial</a:t>
            </a:r>
            <a:r>
              <a:rPr lang="it-IT" sz="1100" dirty="0">
                <a:solidFill>
                  <a:srgbClr val="002060"/>
                </a:solidFill>
              </a:rPr>
              <a:t> intelligence </a:t>
            </a:r>
            <a:r>
              <a:rPr lang="it-IT" sz="1100" dirty="0" err="1">
                <a:solidFill>
                  <a:srgbClr val="002060"/>
                </a:solidFill>
              </a:rPr>
              <a:t>into</a:t>
            </a:r>
            <a:r>
              <a:rPr lang="it-IT" sz="1100" dirty="0">
                <a:solidFill>
                  <a:srgbClr val="002060"/>
                </a:solidFill>
              </a:rPr>
              <a:t> clinical medicine: Trends, challenges, and future </a:t>
            </a:r>
            <a:r>
              <a:rPr lang="it-IT" sz="1100" dirty="0" err="1">
                <a:solidFill>
                  <a:srgbClr val="002060"/>
                </a:solidFill>
              </a:rPr>
              <a:t>directions</a:t>
            </a:r>
            <a:r>
              <a:rPr lang="it-IT" sz="1100" dirty="0">
                <a:solidFill>
                  <a:srgbClr val="002060"/>
                </a:solidFill>
              </a:rPr>
              <a:t>. </a:t>
            </a:r>
            <a:r>
              <a:rPr lang="it-IT" sz="1100" dirty="0" err="1">
                <a:solidFill>
                  <a:srgbClr val="002060"/>
                </a:solidFill>
              </a:rPr>
              <a:t>Dis</a:t>
            </a:r>
            <a:r>
              <a:rPr lang="it-IT" sz="1100" dirty="0">
                <a:solidFill>
                  <a:srgbClr val="002060"/>
                </a:solidFill>
              </a:rPr>
              <a:t> </a:t>
            </a:r>
            <a:r>
              <a:rPr lang="it-IT" sz="1100" dirty="0" err="1">
                <a:solidFill>
                  <a:srgbClr val="002060"/>
                </a:solidFill>
              </a:rPr>
              <a:t>Mon</a:t>
            </a:r>
            <a:r>
              <a:rPr lang="it-IT" sz="1100" dirty="0">
                <a:solidFill>
                  <a:srgbClr val="002060"/>
                </a:solidFill>
              </a:rPr>
              <a:t>. 2025 Mar 25:101882. </a:t>
            </a:r>
          </a:p>
          <a:p>
            <a:endParaRPr lang="it-IT" dirty="0"/>
          </a:p>
        </p:txBody>
      </p:sp>
    </p:spTree>
    <p:extLst>
      <p:ext uri="{BB962C8B-B14F-4D97-AF65-F5344CB8AC3E}">
        <p14:creationId xmlns:p14="http://schemas.microsoft.com/office/powerpoint/2010/main" val="2510026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5D4F-221B-6105-0A91-815E416F6DF3}"/>
            </a:ext>
          </a:extLst>
        </p:cNvPr>
        <p:cNvGrpSpPr/>
        <p:nvPr/>
      </p:nvGrpSpPr>
      <p:grpSpPr>
        <a:xfrm>
          <a:off x="0" y="0"/>
          <a:ext cx="0" cy="0"/>
          <a:chOff x="0" y="0"/>
          <a:chExt cx="0" cy="0"/>
        </a:xfrm>
      </p:grpSpPr>
      <p:cxnSp>
        <p:nvCxnSpPr>
          <p:cNvPr id="17" name="Connettore diritto 16">
            <a:extLst>
              <a:ext uri="{FF2B5EF4-FFF2-40B4-BE49-F238E27FC236}">
                <a16:creationId xmlns:a16="http://schemas.microsoft.com/office/drawing/2014/main" id="{9D10D5D7-7623-42DF-47A3-6E6B4AD0BE86}"/>
              </a:ext>
            </a:extLst>
          </p:cNvPr>
          <p:cNvCxnSpPr/>
          <p:nvPr/>
        </p:nvCxnSpPr>
        <p:spPr>
          <a:xfrm>
            <a:off x="3778470" y="6172356"/>
            <a:ext cx="39729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B52A874E-A986-351D-8C4A-66A7281A03D5}"/>
              </a:ext>
            </a:extLst>
          </p:cNvPr>
          <p:cNvPicPr>
            <a:picLocks noChangeAspect="1"/>
          </p:cNvPicPr>
          <p:nvPr/>
        </p:nvPicPr>
        <p:blipFill>
          <a:blip r:embed="rId2"/>
          <a:stretch>
            <a:fillRect/>
          </a:stretch>
        </p:blipFill>
        <p:spPr>
          <a:xfrm>
            <a:off x="1869441" y="88302"/>
            <a:ext cx="7838029" cy="982259"/>
          </a:xfrm>
          <a:prstGeom prst="rect">
            <a:avLst/>
          </a:prstGeom>
        </p:spPr>
      </p:pic>
      <p:pic>
        <p:nvPicPr>
          <p:cNvPr id="8" name="Immagine 7">
            <a:extLst>
              <a:ext uri="{FF2B5EF4-FFF2-40B4-BE49-F238E27FC236}">
                <a16:creationId xmlns:a16="http://schemas.microsoft.com/office/drawing/2014/main" id="{ED0CDFE3-847B-FD29-3C5A-0A56ABF1DB62}"/>
              </a:ext>
            </a:extLst>
          </p:cNvPr>
          <p:cNvPicPr>
            <a:picLocks noChangeAspect="1"/>
          </p:cNvPicPr>
          <p:nvPr/>
        </p:nvPicPr>
        <p:blipFill>
          <a:blip r:embed="rId3"/>
          <a:stretch>
            <a:fillRect/>
          </a:stretch>
        </p:blipFill>
        <p:spPr>
          <a:xfrm>
            <a:off x="1243323" y="2053699"/>
            <a:ext cx="1619476" cy="257211"/>
          </a:xfrm>
          <a:prstGeom prst="rect">
            <a:avLst/>
          </a:prstGeom>
        </p:spPr>
      </p:pic>
      <p:pic>
        <p:nvPicPr>
          <p:cNvPr id="10" name="Immagine 9">
            <a:extLst>
              <a:ext uri="{FF2B5EF4-FFF2-40B4-BE49-F238E27FC236}">
                <a16:creationId xmlns:a16="http://schemas.microsoft.com/office/drawing/2014/main" id="{B56CF99A-5176-157B-7E8E-7DCC30AD8212}"/>
              </a:ext>
            </a:extLst>
          </p:cNvPr>
          <p:cNvPicPr>
            <a:picLocks noChangeAspect="1"/>
          </p:cNvPicPr>
          <p:nvPr/>
        </p:nvPicPr>
        <p:blipFill>
          <a:blip r:embed="rId4"/>
          <a:stretch>
            <a:fillRect/>
          </a:stretch>
        </p:blipFill>
        <p:spPr>
          <a:xfrm>
            <a:off x="2299325" y="2461939"/>
            <a:ext cx="1276528" cy="247685"/>
          </a:xfrm>
          <a:prstGeom prst="rect">
            <a:avLst/>
          </a:prstGeom>
        </p:spPr>
      </p:pic>
      <p:pic>
        <p:nvPicPr>
          <p:cNvPr id="12" name="Immagine 11">
            <a:extLst>
              <a:ext uri="{FF2B5EF4-FFF2-40B4-BE49-F238E27FC236}">
                <a16:creationId xmlns:a16="http://schemas.microsoft.com/office/drawing/2014/main" id="{FA2D47AB-0BFC-37FB-7CBF-9E0F59E7D468}"/>
              </a:ext>
            </a:extLst>
          </p:cNvPr>
          <p:cNvPicPr>
            <a:picLocks noChangeAspect="1"/>
          </p:cNvPicPr>
          <p:nvPr/>
        </p:nvPicPr>
        <p:blipFill>
          <a:blip r:embed="rId5"/>
          <a:stretch>
            <a:fillRect/>
          </a:stretch>
        </p:blipFill>
        <p:spPr>
          <a:xfrm>
            <a:off x="3105583" y="2756073"/>
            <a:ext cx="1139677" cy="253262"/>
          </a:xfrm>
          <a:prstGeom prst="rect">
            <a:avLst/>
          </a:prstGeom>
        </p:spPr>
      </p:pic>
      <p:pic>
        <p:nvPicPr>
          <p:cNvPr id="14" name="Immagine 13">
            <a:extLst>
              <a:ext uri="{FF2B5EF4-FFF2-40B4-BE49-F238E27FC236}">
                <a16:creationId xmlns:a16="http://schemas.microsoft.com/office/drawing/2014/main" id="{D3AD4F1B-9D1F-FC7E-7623-62507DEA1A15}"/>
              </a:ext>
            </a:extLst>
          </p:cNvPr>
          <p:cNvPicPr>
            <a:picLocks noChangeAspect="1"/>
          </p:cNvPicPr>
          <p:nvPr/>
        </p:nvPicPr>
        <p:blipFill>
          <a:blip r:embed="rId6"/>
          <a:stretch>
            <a:fillRect/>
          </a:stretch>
        </p:blipFill>
        <p:spPr>
          <a:xfrm>
            <a:off x="3778470" y="3089535"/>
            <a:ext cx="933580" cy="238158"/>
          </a:xfrm>
          <a:prstGeom prst="rect">
            <a:avLst/>
          </a:prstGeom>
        </p:spPr>
      </p:pic>
      <p:sp>
        <p:nvSpPr>
          <p:cNvPr id="6" name="CasellaDiTesto 5">
            <a:extLst>
              <a:ext uri="{FF2B5EF4-FFF2-40B4-BE49-F238E27FC236}">
                <a16:creationId xmlns:a16="http://schemas.microsoft.com/office/drawing/2014/main" id="{E6B0B4EE-031F-CE7A-1F40-C8741162BC7B}"/>
              </a:ext>
            </a:extLst>
          </p:cNvPr>
          <p:cNvSpPr txBox="1"/>
          <p:nvPr/>
        </p:nvSpPr>
        <p:spPr>
          <a:xfrm>
            <a:off x="12903" y="5633004"/>
            <a:ext cx="12179097" cy="707886"/>
          </a:xfrm>
          <a:prstGeom prst="rect">
            <a:avLst/>
          </a:prstGeom>
          <a:noFill/>
        </p:spPr>
        <p:txBody>
          <a:bodyPr wrap="square">
            <a:spAutoFit/>
          </a:bodyPr>
          <a:lstStyle/>
          <a:p>
            <a:r>
              <a:rPr lang="it-IT" sz="1100" dirty="0" err="1">
                <a:solidFill>
                  <a:srgbClr val="002060"/>
                </a:solidFill>
              </a:rPr>
              <a:t>Aravazhi</a:t>
            </a:r>
            <a:r>
              <a:rPr lang="it-IT" sz="1100" dirty="0">
                <a:solidFill>
                  <a:srgbClr val="002060"/>
                </a:solidFill>
              </a:rPr>
              <a:t> PS, </a:t>
            </a:r>
            <a:r>
              <a:rPr lang="it-IT" sz="1100" dirty="0" err="1">
                <a:solidFill>
                  <a:srgbClr val="002060"/>
                </a:solidFill>
              </a:rPr>
              <a:t>Gunasekaran</a:t>
            </a:r>
            <a:r>
              <a:rPr lang="it-IT" sz="1100" dirty="0">
                <a:solidFill>
                  <a:srgbClr val="002060"/>
                </a:solidFill>
              </a:rPr>
              <a:t> P, Benjamin NZY, Thai A, </a:t>
            </a:r>
            <a:r>
              <a:rPr lang="it-IT" sz="1100" dirty="0" err="1">
                <a:solidFill>
                  <a:srgbClr val="002060"/>
                </a:solidFill>
              </a:rPr>
              <a:t>Chandrasekar</a:t>
            </a:r>
            <a:r>
              <a:rPr lang="it-IT" sz="1100" dirty="0">
                <a:solidFill>
                  <a:srgbClr val="002060"/>
                </a:solidFill>
              </a:rPr>
              <a:t> KK, </a:t>
            </a:r>
            <a:r>
              <a:rPr lang="it-IT" sz="1100" dirty="0" err="1">
                <a:solidFill>
                  <a:srgbClr val="002060"/>
                </a:solidFill>
              </a:rPr>
              <a:t>Kolanu</a:t>
            </a:r>
            <a:r>
              <a:rPr lang="it-IT" sz="1100" dirty="0">
                <a:solidFill>
                  <a:srgbClr val="002060"/>
                </a:solidFill>
              </a:rPr>
              <a:t> ND, </a:t>
            </a:r>
            <a:r>
              <a:rPr lang="it-IT" sz="1100" dirty="0" err="1">
                <a:solidFill>
                  <a:srgbClr val="002060"/>
                </a:solidFill>
              </a:rPr>
              <a:t>Prajjwal</a:t>
            </a:r>
            <a:r>
              <a:rPr lang="it-IT" sz="1100" dirty="0">
                <a:solidFill>
                  <a:srgbClr val="002060"/>
                </a:solidFill>
              </a:rPr>
              <a:t> P, </a:t>
            </a:r>
            <a:r>
              <a:rPr lang="it-IT" sz="1100" dirty="0" err="1">
                <a:solidFill>
                  <a:srgbClr val="002060"/>
                </a:solidFill>
              </a:rPr>
              <a:t>Tekuru</a:t>
            </a:r>
            <a:r>
              <a:rPr lang="it-IT" sz="1100" dirty="0">
                <a:solidFill>
                  <a:srgbClr val="002060"/>
                </a:solidFill>
              </a:rPr>
              <a:t> Y, Brito LV, </a:t>
            </a:r>
            <a:r>
              <a:rPr lang="it-IT" sz="1100" dirty="0" err="1">
                <a:solidFill>
                  <a:srgbClr val="002060"/>
                </a:solidFill>
              </a:rPr>
              <a:t>Inban</a:t>
            </a:r>
            <a:r>
              <a:rPr lang="it-IT" sz="1100" dirty="0">
                <a:solidFill>
                  <a:srgbClr val="002060"/>
                </a:solidFill>
              </a:rPr>
              <a:t> P. The </a:t>
            </a:r>
            <a:r>
              <a:rPr lang="it-IT" sz="1100" dirty="0" err="1">
                <a:solidFill>
                  <a:srgbClr val="002060"/>
                </a:solidFill>
              </a:rPr>
              <a:t>integration</a:t>
            </a:r>
            <a:r>
              <a:rPr lang="it-IT" sz="1100" dirty="0">
                <a:solidFill>
                  <a:srgbClr val="002060"/>
                </a:solidFill>
              </a:rPr>
              <a:t> of </a:t>
            </a:r>
            <a:r>
              <a:rPr lang="it-IT" sz="1100" dirty="0" err="1">
                <a:solidFill>
                  <a:srgbClr val="002060"/>
                </a:solidFill>
              </a:rPr>
              <a:t>artificial</a:t>
            </a:r>
            <a:r>
              <a:rPr lang="it-IT" sz="1100" dirty="0">
                <a:solidFill>
                  <a:srgbClr val="002060"/>
                </a:solidFill>
              </a:rPr>
              <a:t> intelligence </a:t>
            </a:r>
            <a:r>
              <a:rPr lang="it-IT" sz="1100" dirty="0" err="1">
                <a:solidFill>
                  <a:srgbClr val="002060"/>
                </a:solidFill>
              </a:rPr>
              <a:t>into</a:t>
            </a:r>
            <a:r>
              <a:rPr lang="it-IT" sz="1100" dirty="0">
                <a:solidFill>
                  <a:srgbClr val="002060"/>
                </a:solidFill>
              </a:rPr>
              <a:t> clinical medicine: Trends, challenges, and future </a:t>
            </a:r>
            <a:r>
              <a:rPr lang="it-IT" sz="1100" dirty="0" err="1">
                <a:solidFill>
                  <a:srgbClr val="002060"/>
                </a:solidFill>
              </a:rPr>
              <a:t>directions</a:t>
            </a:r>
            <a:r>
              <a:rPr lang="it-IT" sz="1100" dirty="0">
                <a:solidFill>
                  <a:srgbClr val="002060"/>
                </a:solidFill>
              </a:rPr>
              <a:t>. </a:t>
            </a:r>
            <a:r>
              <a:rPr lang="it-IT" sz="1100" dirty="0" err="1">
                <a:solidFill>
                  <a:srgbClr val="002060"/>
                </a:solidFill>
              </a:rPr>
              <a:t>Dis</a:t>
            </a:r>
            <a:r>
              <a:rPr lang="it-IT" sz="1100" dirty="0">
                <a:solidFill>
                  <a:srgbClr val="002060"/>
                </a:solidFill>
              </a:rPr>
              <a:t> </a:t>
            </a:r>
            <a:r>
              <a:rPr lang="it-IT" sz="1100" dirty="0" err="1">
                <a:solidFill>
                  <a:srgbClr val="002060"/>
                </a:solidFill>
              </a:rPr>
              <a:t>Mon</a:t>
            </a:r>
            <a:r>
              <a:rPr lang="it-IT" sz="1100" dirty="0">
                <a:solidFill>
                  <a:srgbClr val="002060"/>
                </a:solidFill>
              </a:rPr>
              <a:t>. 2025 Mar 25:101882. </a:t>
            </a:r>
          </a:p>
          <a:p>
            <a:endParaRPr lang="it-IT" dirty="0"/>
          </a:p>
        </p:txBody>
      </p:sp>
      <p:pic>
        <p:nvPicPr>
          <p:cNvPr id="4" name="Immagine 3">
            <a:extLst>
              <a:ext uri="{FF2B5EF4-FFF2-40B4-BE49-F238E27FC236}">
                <a16:creationId xmlns:a16="http://schemas.microsoft.com/office/drawing/2014/main" id="{8B0E2888-F139-DE1C-8A49-0B9C71F08BDE}"/>
              </a:ext>
            </a:extLst>
          </p:cNvPr>
          <p:cNvPicPr>
            <a:picLocks noChangeAspect="1"/>
          </p:cNvPicPr>
          <p:nvPr/>
        </p:nvPicPr>
        <p:blipFill>
          <a:blip r:embed="rId7"/>
          <a:stretch>
            <a:fillRect/>
          </a:stretch>
        </p:blipFill>
        <p:spPr>
          <a:xfrm>
            <a:off x="5050614" y="1546426"/>
            <a:ext cx="6845652" cy="3562533"/>
          </a:xfrm>
          <a:prstGeom prst="rect">
            <a:avLst/>
          </a:prstGeom>
        </p:spPr>
      </p:pic>
    </p:spTree>
    <p:extLst>
      <p:ext uri="{BB962C8B-B14F-4D97-AF65-F5344CB8AC3E}">
        <p14:creationId xmlns:p14="http://schemas.microsoft.com/office/powerpoint/2010/main" val="173830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Carattere, poster">
            <a:extLst>
              <a:ext uri="{FF2B5EF4-FFF2-40B4-BE49-F238E27FC236}">
                <a16:creationId xmlns:a16="http://schemas.microsoft.com/office/drawing/2014/main" id="{03707A09-95D9-3516-DA05-438D61AF805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45" r="2566" b="5231"/>
          <a:stretch/>
        </p:blipFill>
        <p:spPr>
          <a:xfrm>
            <a:off x="0" y="0"/>
            <a:ext cx="3224464" cy="4651410"/>
          </a:xfrm>
          <a:prstGeom prst="rect">
            <a:avLst/>
          </a:prstGeom>
        </p:spPr>
      </p:pic>
      <p:pic>
        <p:nvPicPr>
          <p:cNvPr id="10" name="Immagine 9" descr="Immagine che contiene testo, logo, cerchio, Elementi grafici&#10;&#10;Il contenuto generato dall'IA potrebbe non essere corretto.">
            <a:extLst>
              <a:ext uri="{FF2B5EF4-FFF2-40B4-BE49-F238E27FC236}">
                <a16:creationId xmlns:a16="http://schemas.microsoft.com/office/drawing/2014/main" id="{11F692E7-62CD-606A-9D2F-B7EE21632C8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60" t="-1866" r="17558" b="1866"/>
          <a:stretch/>
        </p:blipFill>
        <p:spPr>
          <a:xfrm>
            <a:off x="6959065" y="0"/>
            <a:ext cx="5159141" cy="3610247"/>
          </a:xfrm>
          <a:prstGeom prst="rect">
            <a:avLst/>
          </a:prstGeom>
        </p:spPr>
      </p:pic>
      <p:pic>
        <p:nvPicPr>
          <p:cNvPr id="14" name="Immagine 13" descr="Immagine che contiene testo, Viso umano, poster, persona">
            <a:extLst>
              <a:ext uri="{FF2B5EF4-FFF2-40B4-BE49-F238E27FC236}">
                <a16:creationId xmlns:a16="http://schemas.microsoft.com/office/drawing/2014/main" id="{495F6B91-D690-FB8E-5DEE-0A8E34780596}"/>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142223" y="1921444"/>
            <a:ext cx="2816842" cy="3982312"/>
          </a:xfrm>
          <a:prstGeom prst="rect">
            <a:avLst/>
          </a:prstGeom>
        </p:spPr>
      </p:pic>
    </p:spTree>
    <p:extLst>
      <p:ext uri="{BB962C8B-B14F-4D97-AF65-F5344CB8AC3E}">
        <p14:creationId xmlns:p14="http://schemas.microsoft.com/office/powerpoint/2010/main" val="342243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pic>
        <p:nvPicPr>
          <p:cNvPr id="2" name="Immagine 1">
            <a:extLst>
              <a:ext uri="{FF2B5EF4-FFF2-40B4-BE49-F238E27FC236}">
                <a16:creationId xmlns:a16="http://schemas.microsoft.com/office/drawing/2014/main" id="{AD977174-B401-A55C-BFA1-8FC94C5C44F1}"/>
              </a:ext>
            </a:extLst>
          </p:cNvPr>
          <p:cNvPicPr>
            <a:picLocks noChangeAspect="1"/>
          </p:cNvPicPr>
          <p:nvPr/>
        </p:nvPicPr>
        <p:blipFill>
          <a:blip r:embed="rId2" cstate="print">
            <a:extLst>
              <a:ext uri="{28A0092B-C50C-407E-A947-70E740481C1C}">
                <a14:useLocalDpi xmlns:a14="http://schemas.microsoft.com/office/drawing/2010/main" val="0"/>
              </a:ext>
            </a:extLst>
          </a:blip>
          <a:srcRect l="48381"/>
          <a:stretch>
            <a:fillRect/>
          </a:stretch>
        </p:blipFill>
        <p:spPr>
          <a:xfrm>
            <a:off x="0" y="0"/>
            <a:ext cx="4991977" cy="6858000"/>
          </a:xfrm>
          <a:prstGeom prst="rect">
            <a:avLst/>
          </a:prstGeom>
        </p:spPr>
      </p:pic>
    </p:spTree>
    <p:extLst>
      <p:ext uri="{BB962C8B-B14F-4D97-AF65-F5344CB8AC3E}">
        <p14:creationId xmlns:p14="http://schemas.microsoft.com/office/powerpoint/2010/main" val="174554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6EE77A6-DD8C-69D0-5A50-83CBFF893ADB}"/>
              </a:ext>
            </a:extLst>
          </p:cNvPr>
          <p:cNvPicPr>
            <a:picLocks noChangeAspect="1"/>
          </p:cNvPicPr>
          <p:nvPr/>
        </p:nvPicPr>
        <p:blipFill>
          <a:blip r:embed="rId2"/>
          <a:stretch>
            <a:fillRect/>
          </a:stretch>
        </p:blipFill>
        <p:spPr>
          <a:xfrm>
            <a:off x="0" y="101554"/>
            <a:ext cx="5601438" cy="1255608"/>
          </a:xfrm>
          <a:prstGeom prst="rect">
            <a:avLst/>
          </a:prstGeom>
        </p:spPr>
      </p:pic>
      <p:pic>
        <p:nvPicPr>
          <p:cNvPr id="8" name="Immagine 7">
            <a:extLst>
              <a:ext uri="{FF2B5EF4-FFF2-40B4-BE49-F238E27FC236}">
                <a16:creationId xmlns:a16="http://schemas.microsoft.com/office/drawing/2014/main" id="{2CAC548E-836A-6BA1-9DB4-107B8E535FEB}"/>
              </a:ext>
            </a:extLst>
          </p:cNvPr>
          <p:cNvPicPr>
            <a:picLocks noChangeAspect="1"/>
          </p:cNvPicPr>
          <p:nvPr/>
        </p:nvPicPr>
        <p:blipFill>
          <a:blip r:embed="rId3"/>
          <a:stretch>
            <a:fillRect/>
          </a:stretch>
        </p:blipFill>
        <p:spPr>
          <a:xfrm>
            <a:off x="5459995" y="395609"/>
            <a:ext cx="6482195" cy="961553"/>
          </a:xfrm>
          <a:prstGeom prst="rect">
            <a:avLst/>
          </a:prstGeom>
        </p:spPr>
      </p:pic>
      <p:pic>
        <p:nvPicPr>
          <p:cNvPr id="13" name="Immagine 12">
            <a:extLst>
              <a:ext uri="{FF2B5EF4-FFF2-40B4-BE49-F238E27FC236}">
                <a16:creationId xmlns:a16="http://schemas.microsoft.com/office/drawing/2014/main" id="{EA12C3C7-2F14-01C9-BF6C-4928167AD8A9}"/>
              </a:ext>
            </a:extLst>
          </p:cNvPr>
          <p:cNvPicPr>
            <a:picLocks noChangeAspect="1"/>
          </p:cNvPicPr>
          <p:nvPr/>
        </p:nvPicPr>
        <p:blipFill>
          <a:blip r:embed="rId4"/>
          <a:stretch>
            <a:fillRect/>
          </a:stretch>
        </p:blipFill>
        <p:spPr>
          <a:xfrm>
            <a:off x="0" y="2065975"/>
            <a:ext cx="6459187" cy="1736004"/>
          </a:xfrm>
          <a:prstGeom prst="rect">
            <a:avLst/>
          </a:prstGeom>
        </p:spPr>
      </p:pic>
      <p:sp>
        <p:nvSpPr>
          <p:cNvPr id="3" name="CasellaDiTesto 2">
            <a:extLst>
              <a:ext uri="{FF2B5EF4-FFF2-40B4-BE49-F238E27FC236}">
                <a16:creationId xmlns:a16="http://schemas.microsoft.com/office/drawing/2014/main" id="{E49130C0-0F7C-C699-FBE4-7FC1E6D21257}"/>
              </a:ext>
            </a:extLst>
          </p:cNvPr>
          <p:cNvSpPr txBox="1"/>
          <p:nvPr/>
        </p:nvSpPr>
        <p:spPr>
          <a:xfrm>
            <a:off x="0" y="5770345"/>
            <a:ext cx="12192000" cy="261610"/>
          </a:xfrm>
          <a:prstGeom prst="rect">
            <a:avLst/>
          </a:prstGeom>
          <a:noFill/>
        </p:spPr>
        <p:txBody>
          <a:bodyPr wrap="square">
            <a:spAutoFit/>
          </a:bodyPr>
          <a:lstStyle/>
          <a:p>
            <a:r>
              <a:rPr lang="en-US" sz="1100" b="0" i="0" dirty="0">
                <a:solidFill>
                  <a:srgbClr val="002060"/>
                </a:solidFill>
                <a:effectLst/>
                <a:latin typeface="BlinkMacSystemFont"/>
              </a:rPr>
              <a:t>Ting Sim JZ, Fong QW, Huang W, Tan CH. Machine learning in medicine: what clinicians should know. Singapore Med J. 2023 Feb;64(2):91-97.</a:t>
            </a:r>
            <a:endParaRPr lang="it-IT" sz="1100" dirty="0">
              <a:solidFill>
                <a:srgbClr val="002060"/>
              </a:solidFill>
            </a:endParaRPr>
          </a:p>
        </p:txBody>
      </p:sp>
      <p:pic>
        <p:nvPicPr>
          <p:cNvPr id="6" name="Immagine 5">
            <a:extLst>
              <a:ext uri="{FF2B5EF4-FFF2-40B4-BE49-F238E27FC236}">
                <a16:creationId xmlns:a16="http://schemas.microsoft.com/office/drawing/2014/main" id="{19A8A2CF-F2D0-4D32-CC49-D6576700FB2B}"/>
              </a:ext>
            </a:extLst>
          </p:cNvPr>
          <p:cNvPicPr>
            <a:picLocks noChangeAspect="1"/>
          </p:cNvPicPr>
          <p:nvPr/>
        </p:nvPicPr>
        <p:blipFill>
          <a:blip r:embed="rId5"/>
          <a:srcRect l="2501"/>
          <a:stretch/>
        </p:blipFill>
        <p:spPr>
          <a:xfrm>
            <a:off x="6660682" y="1651217"/>
            <a:ext cx="4484081" cy="3870406"/>
          </a:xfrm>
          <a:prstGeom prst="rect">
            <a:avLst/>
          </a:prstGeom>
        </p:spPr>
      </p:pic>
    </p:spTree>
    <p:extLst>
      <p:ext uri="{BB962C8B-B14F-4D97-AF65-F5344CB8AC3E}">
        <p14:creationId xmlns:p14="http://schemas.microsoft.com/office/powerpoint/2010/main" val="2375814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127E459-E0DB-FC05-C017-CBF7B054CDF5}"/>
              </a:ext>
            </a:extLst>
          </p:cNvPr>
          <p:cNvPicPr>
            <a:picLocks noChangeAspect="1"/>
          </p:cNvPicPr>
          <p:nvPr/>
        </p:nvPicPr>
        <p:blipFill>
          <a:blip r:embed="rId2"/>
          <a:stretch>
            <a:fillRect/>
          </a:stretch>
        </p:blipFill>
        <p:spPr>
          <a:xfrm>
            <a:off x="404192" y="116386"/>
            <a:ext cx="6215268" cy="3430505"/>
          </a:xfrm>
          <a:prstGeom prst="rect">
            <a:avLst/>
          </a:prstGeom>
        </p:spPr>
      </p:pic>
      <p:pic>
        <p:nvPicPr>
          <p:cNvPr id="5" name="Immagine 4">
            <a:extLst>
              <a:ext uri="{FF2B5EF4-FFF2-40B4-BE49-F238E27FC236}">
                <a16:creationId xmlns:a16="http://schemas.microsoft.com/office/drawing/2014/main" id="{CED5EEC7-F4D1-888B-209C-B5D1FFF09A2D}"/>
              </a:ext>
            </a:extLst>
          </p:cNvPr>
          <p:cNvPicPr>
            <a:picLocks noChangeAspect="1"/>
          </p:cNvPicPr>
          <p:nvPr/>
        </p:nvPicPr>
        <p:blipFill>
          <a:blip r:embed="rId3"/>
          <a:stretch>
            <a:fillRect/>
          </a:stretch>
        </p:blipFill>
        <p:spPr>
          <a:xfrm>
            <a:off x="5280991" y="3256619"/>
            <a:ext cx="6838122" cy="3601381"/>
          </a:xfrm>
          <a:prstGeom prst="rect">
            <a:avLst/>
          </a:prstGeom>
        </p:spPr>
      </p:pic>
    </p:spTree>
    <p:extLst>
      <p:ext uri="{BB962C8B-B14F-4D97-AF65-F5344CB8AC3E}">
        <p14:creationId xmlns:p14="http://schemas.microsoft.com/office/powerpoint/2010/main" val="305211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CC0E403-361B-5710-39EA-40B3416415A4}"/>
              </a:ext>
            </a:extLst>
          </p:cNvPr>
          <p:cNvPicPr>
            <a:picLocks noChangeAspect="1"/>
          </p:cNvPicPr>
          <p:nvPr/>
        </p:nvPicPr>
        <p:blipFill>
          <a:blip r:embed="rId2"/>
          <a:stretch>
            <a:fillRect/>
          </a:stretch>
        </p:blipFill>
        <p:spPr>
          <a:xfrm>
            <a:off x="5061461" y="164267"/>
            <a:ext cx="6916115" cy="5220429"/>
          </a:xfrm>
          <a:prstGeom prst="rect">
            <a:avLst/>
          </a:prstGeom>
        </p:spPr>
      </p:pic>
      <p:pic>
        <p:nvPicPr>
          <p:cNvPr id="5" name="Immagine 4">
            <a:extLst>
              <a:ext uri="{FF2B5EF4-FFF2-40B4-BE49-F238E27FC236}">
                <a16:creationId xmlns:a16="http://schemas.microsoft.com/office/drawing/2014/main" id="{B268FF53-F1CF-C4CF-BED9-F0614B185547}"/>
              </a:ext>
            </a:extLst>
          </p:cNvPr>
          <p:cNvPicPr>
            <a:picLocks noChangeAspect="1"/>
          </p:cNvPicPr>
          <p:nvPr/>
        </p:nvPicPr>
        <p:blipFill>
          <a:blip r:embed="rId3"/>
          <a:stretch>
            <a:fillRect/>
          </a:stretch>
        </p:blipFill>
        <p:spPr>
          <a:xfrm>
            <a:off x="0" y="0"/>
            <a:ext cx="4813738" cy="1131354"/>
          </a:xfrm>
          <a:prstGeom prst="rect">
            <a:avLst/>
          </a:prstGeom>
        </p:spPr>
      </p:pic>
      <p:pic>
        <p:nvPicPr>
          <p:cNvPr id="9" name="Immagine 8">
            <a:extLst>
              <a:ext uri="{FF2B5EF4-FFF2-40B4-BE49-F238E27FC236}">
                <a16:creationId xmlns:a16="http://schemas.microsoft.com/office/drawing/2014/main" id="{C740E64D-FDB1-2DF2-A9B3-263BC94E3B67}"/>
              </a:ext>
            </a:extLst>
          </p:cNvPr>
          <p:cNvPicPr>
            <a:picLocks noChangeAspect="1"/>
          </p:cNvPicPr>
          <p:nvPr/>
        </p:nvPicPr>
        <p:blipFill>
          <a:blip r:embed="rId4"/>
          <a:stretch>
            <a:fillRect/>
          </a:stretch>
        </p:blipFill>
        <p:spPr>
          <a:xfrm>
            <a:off x="214424" y="1214129"/>
            <a:ext cx="2005361" cy="740719"/>
          </a:xfrm>
          <a:prstGeom prst="rect">
            <a:avLst/>
          </a:prstGeom>
        </p:spPr>
      </p:pic>
      <p:sp>
        <p:nvSpPr>
          <p:cNvPr id="4" name="CasellaDiTesto 3">
            <a:extLst>
              <a:ext uri="{FF2B5EF4-FFF2-40B4-BE49-F238E27FC236}">
                <a16:creationId xmlns:a16="http://schemas.microsoft.com/office/drawing/2014/main" id="{A1708274-7EA3-0A84-E179-2D1A07BFA036}"/>
              </a:ext>
            </a:extLst>
          </p:cNvPr>
          <p:cNvSpPr txBox="1"/>
          <p:nvPr/>
        </p:nvSpPr>
        <p:spPr>
          <a:xfrm>
            <a:off x="0" y="5643871"/>
            <a:ext cx="12192000" cy="276999"/>
          </a:xfrm>
          <a:prstGeom prst="rect">
            <a:avLst/>
          </a:prstGeom>
          <a:noFill/>
        </p:spPr>
        <p:txBody>
          <a:bodyPr wrap="square">
            <a:spAutoFit/>
          </a:bodyPr>
          <a:lstStyle/>
          <a:p>
            <a:r>
              <a:rPr lang="it-IT" sz="1200" b="0" i="0" dirty="0" err="1">
                <a:solidFill>
                  <a:srgbClr val="002060"/>
                </a:solidFill>
                <a:effectLst/>
                <a:latin typeface="BlinkMacSystemFont"/>
              </a:rPr>
              <a:t>Amisha</a:t>
            </a:r>
            <a:r>
              <a:rPr lang="it-IT" sz="1200" b="0" i="0" dirty="0">
                <a:solidFill>
                  <a:srgbClr val="002060"/>
                </a:solidFill>
                <a:effectLst/>
                <a:latin typeface="BlinkMacSystemFont"/>
              </a:rPr>
              <a:t>, Malik P, </a:t>
            </a:r>
            <a:r>
              <a:rPr lang="it-IT" sz="1200" b="0" i="0" dirty="0" err="1">
                <a:solidFill>
                  <a:srgbClr val="002060"/>
                </a:solidFill>
                <a:effectLst/>
                <a:latin typeface="BlinkMacSystemFont"/>
              </a:rPr>
              <a:t>Pathania</a:t>
            </a:r>
            <a:r>
              <a:rPr lang="it-IT" sz="1200" b="0" i="0" dirty="0">
                <a:solidFill>
                  <a:srgbClr val="002060"/>
                </a:solidFill>
                <a:effectLst/>
                <a:latin typeface="BlinkMacSystemFont"/>
              </a:rPr>
              <a:t> M, </a:t>
            </a:r>
            <a:r>
              <a:rPr lang="it-IT" sz="1200" b="0" i="0" dirty="0" err="1">
                <a:solidFill>
                  <a:srgbClr val="002060"/>
                </a:solidFill>
                <a:effectLst/>
                <a:latin typeface="BlinkMacSystemFont"/>
              </a:rPr>
              <a:t>Rathaur</a:t>
            </a:r>
            <a:r>
              <a:rPr lang="it-IT" sz="1200" b="0" i="0" dirty="0">
                <a:solidFill>
                  <a:srgbClr val="002060"/>
                </a:solidFill>
                <a:effectLst/>
                <a:latin typeface="BlinkMacSystemFont"/>
              </a:rPr>
              <a:t> VK. </a:t>
            </a:r>
            <a:r>
              <a:rPr lang="it-IT" sz="1200" b="0" i="0" dirty="0" err="1">
                <a:solidFill>
                  <a:srgbClr val="002060"/>
                </a:solidFill>
                <a:effectLst/>
                <a:latin typeface="BlinkMacSystemFont"/>
              </a:rPr>
              <a:t>Overview</a:t>
            </a:r>
            <a:r>
              <a:rPr lang="it-IT" sz="1200" b="0" i="0" dirty="0">
                <a:solidFill>
                  <a:srgbClr val="002060"/>
                </a:solidFill>
                <a:effectLst/>
                <a:latin typeface="BlinkMacSystemFont"/>
              </a:rPr>
              <a:t> of </a:t>
            </a:r>
            <a:r>
              <a:rPr lang="it-IT" sz="1200" b="0" i="0" dirty="0" err="1">
                <a:solidFill>
                  <a:srgbClr val="002060"/>
                </a:solidFill>
                <a:effectLst/>
                <a:latin typeface="BlinkMacSystemFont"/>
              </a:rPr>
              <a:t>artificial</a:t>
            </a:r>
            <a:r>
              <a:rPr lang="it-IT" sz="1200" b="0" i="0" dirty="0">
                <a:solidFill>
                  <a:srgbClr val="002060"/>
                </a:solidFill>
                <a:effectLst/>
                <a:latin typeface="BlinkMacSystemFont"/>
              </a:rPr>
              <a:t> intelligence in medicine. J Family </a:t>
            </a:r>
            <a:r>
              <a:rPr lang="it-IT" sz="1200" b="0" i="0" dirty="0" err="1">
                <a:solidFill>
                  <a:srgbClr val="002060"/>
                </a:solidFill>
                <a:effectLst/>
                <a:latin typeface="BlinkMacSystemFont"/>
              </a:rPr>
              <a:t>Med</a:t>
            </a:r>
            <a:r>
              <a:rPr lang="it-IT" sz="1200" b="0" i="0" dirty="0">
                <a:solidFill>
                  <a:srgbClr val="002060"/>
                </a:solidFill>
                <a:effectLst/>
                <a:latin typeface="BlinkMacSystemFont"/>
              </a:rPr>
              <a:t> Prim Care. 2019 Jul;8(7):2328-2331. </a:t>
            </a:r>
            <a:endParaRPr lang="it-IT" sz="1200" dirty="0">
              <a:solidFill>
                <a:srgbClr val="002060"/>
              </a:solidFill>
            </a:endParaRPr>
          </a:p>
        </p:txBody>
      </p:sp>
      <p:pic>
        <p:nvPicPr>
          <p:cNvPr id="7" name="Immagine 6">
            <a:extLst>
              <a:ext uri="{FF2B5EF4-FFF2-40B4-BE49-F238E27FC236}">
                <a16:creationId xmlns:a16="http://schemas.microsoft.com/office/drawing/2014/main" id="{2449FC62-99EA-C13C-88AE-C3F21EE6E789}"/>
              </a:ext>
            </a:extLst>
          </p:cNvPr>
          <p:cNvPicPr>
            <a:picLocks noChangeAspect="1"/>
          </p:cNvPicPr>
          <p:nvPr/>
        </p:nvPicPr>
        <p:blipFill>
          <a:blip r:embed="rId5"/>
          <a:srcRect l="3577"/>
          <a:stretch/>
        </p:blipFill>
        <p:spPr>
          <a:xfrm>
            <a:off x="818148" y="2025804"/>
            <a:ext cx="3522845" cy="3547111"/>
          </a:xfrm>
          <a:prstGeom prst="rect">
            <a:avLst/>
          </a:prstGeom>
        </p:spPr>
      </p:pic>
    </p:spTree>
    <p:extLst>
      <p:ext uri="{BB962C8B-B14F-4D97-AF65-F5344CB8AC3E}">
        <p14:creationId xmlns:p14="http://schemas.microsoft.com/office/powerpoint/2010/main" val="2275778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B88B073-2766-C8B5-883D-F27D588C62E9}"/>
              </a:ext>
            </a:extLst>
          </p:cNvPr>
          <p:cNvPicPr>
            <a:picLocks noChangeAspect="1"/>
          </p:cNvPicPr>
          <p:nvPr/>
        </p:nvPicPr>
        <p:blipFill>
          <a:blip r:embed="rId2"/>
          <a:stretch>
            <a:fillRect/>
          </a:stretch>
        </p:blipFill>
        <p:spPr>
          <a:xfrm>
            <a:off x="112848" y="0"/>
            <a:ext cx="2881938" cy="1183430"/>
          </a:xfrm>
          <a:prstGeom prst="rect">
            <a:avLst/>
          </a:prstGeom>
        </p:spPr>
      </p:pic>
      <p:pic>
        <p:nvPicPr>
          <p:cNvPr id="5" name="Immagine 4">
            <a:extLst>
              <a:ext uri="{FF2B5EF4-FFF2-40B4-BE49-F238E27FC236}">
                <a16:creationId xmlns:a16="http://schemas.microsoft.com/office/drawing/2014/main" id="{F107C963-F12E-6D99-FD5D-52124B206939}"/>
              </a:ext>
            </a:extLst>
          </p:cNvPr>
          <p:cNvPicPr>
            <a:picLocks noChangeAspect="1"/>
          </p:cNvPicPr>
          <p:nvPr/>
        </p:nvPicPr>
        <p:blipFill>
          <a:blip r:embed="rId3"/>
          <a:stretch>
            <a:fillRect/>
          </a:stretch>
        </p:blipFill>
        <p:spPr>
          <a:xfrm>
            <a:off x="2943878" y="66049"/>
            <a:ext cx="5696745" cy="1543265"/>
          </a:xfrm>
          <a:prstGeom prst="rect">
            <a:avLst/>
          </a:prstGeom>
        </p:spPr>
      </p:pic>
      <p:sp>
        <p:nvSpPr>
          <p:cNvPr id="7" name="CasellaDiTesto 6">
            <a:extLst>
              <a:ext uri="{FF2B5EF4-FFF2-40B4-BE49-F238E27FC236}">
                <a16:creationId xmlns:a16="http://schemas.microsoft.com/office/drawing/2014/main" id="{BC2B3B88-5036-1F84-9F5C-05D0FC630626}"/>
              </a:ext>
            </a:extLst>
          </p:cNvPr>
          <p:cNvSpPr txBox="1"/>
          <p:nvPr/>
        </p:nvSpPr>
        <p:spPr>
          <a:xfrm>
            <a:off x="5651847" y="4098090"/>
            <a:ext cx="6094948" cy="1200329"/>
          </a:xfrm>
          <a:prstGeom prst="rect">
            <a:avLst/>
          </a:prstGeom>
          <a:noFill/>
        </p:spPr>
        <p:txBody>
          <a:bodyPr wrap="square">
            <a:spAutoFit/>
          </a:bodyPr>
          <a:lstStyle/>
          <a:p>
            <a:pPr algn="just"/>
            <a:r>
              <a:rPr lang="en-US" sz="1800" b="0" i="0" u="none" strike="noStrike" baseline="0" dirty="0">
                <a:latin typeface="AdvOT561cdbbe"/>
              </a:rPr>
              <a:t>Despite this potential, the incorporation of AI chatbots into social media platforms combined with the breadth of social media use across the population could also accelerate the </a:t>
            </a:r>
            <a:r>
              <a:rPr lang="en-US" sz="1800" b="1" i="0" u="none" strike="noStrike" baseline="0" dirty="0">
                <a:solidFill>
                  <a:srgbClr val="C00000"/>
                </a:solidFill>
                <a:effectLst>
                  <a:outerShdw blurRad="38100" dist="38100" dir="2700000" algn="tl">
                    <a:srgbClr val="000000">
                      <a:alpha val="43137"/>
                    </a:srgbClr>
                  </a:outerShdw>
                </a:effectLst>
                <a:latin typeface="AdvOT561cdbbe"/>
              </a:rPr>
              <a:t>spread of poor health advice and misinformation</a:t>
            </a:r>
            <a:r>
              <a:rPr lang="en-US" sz="1800" b="0" i="0" u="none" strike="noStrike" baseline="0" dirty="0">
                <a:latin typeface="AdvOT561cdbbe"/>
              </a:rPr>
              <a:t>.</a:t>
            </a:r>
            <a:endParaRPr lang="it-IT" dirty="0"/>
          </a:p>
        </p:txBody>
      </p:sp>
      <p:sp>
        <p:nvSpPr>
          <p:cNvPr id="4" name="CasellaDiTesto 3">
            <a:extLst>
              <a:ext uri="{FF2B5EF4-FFF2-40B4-BE49-F238E27FC236}">
                <a16:creationId xmlns:a16="http://schemas.microsoft.com/office/drawing/2014/main" id="{131740E6-7BCF-DC35-3FE7-C0D0F96055A1}"/>
              </a:ext>
            </a:extLst>
          </p:cNvPr>
          <p:cNvSpPr txBox="1"/>
          <p:nvPr/>
        </p:nvSpPr>
        <p:spPr>
          <a:xfrm>
            <a:off x="-1" y="5757772"/>
            <a:ext cx="12192000" cy="430887"/>
          </a:xfrm>
          <a:prstGeom prst="rect">
            <a:avLst/>
          </a:prstGeom>
          <a:noFill/>
        </p:spPr>
        <p:txBody>
          <a:bodyPr wrap="square">
            <a:spAutoFit/>
          </a:bodyPr>
          <a:lstStyle/>
          <a:p>
            <a:pPr algn="just"/>
            <a:r>
              <a:rPr lang="it-IT" sz="1100" b="0" i="0" dirty="0" err="1">
                <a:solidFill>
                  <a:srgbClr val="002060"/>
                </a:solidFill>
                <a:effectLst/>
                <a:latin typeface="BlinkMacSystemFont"/>
              </a:rPr>
              <a:t>Tandar</a:t>
            </a:r>
            <a:r>
              <a:rPr lang="it-IT" sz="1100" b="0" i="0" dirty="0">
                <a:solidFill>
                  <a:srgbClr val="002060"/>
                </a:solidFill>
                <a:effectLst/>
                <a:latin typeface="BlinkMacSystemFont"/>
              </a:rPr>
              <a:t> CE, </a:t>
            </a:r>
            <a:r>
              <a:rPr lang="it-IT" sz="1100" b="0" i="0" dirty="0" err="1">
                <a:solidFill>
                  <a:srgbClr val="002060"/>
                </a:solidFill>
                <a:effectLst/>
                <a:latin typeface="BlinkMacSystemFont"/>
              </a:rPr>
              <a:t>Bajaj</a:t>
            </a:r>
            <a:r>
              <a:rPr lang="it-IT" sz="1100" b="0" i="0" dirty="0">
                <a:solidFill>
                  <a:srgbClr val="002060"/>
                </a:solidFill>
                <a:effectLst/>
                <a:latin typeface="BlinkMacSystemFont"/>
              </a:rPr>
              <a:t> SS, Stanford FC. Social Media and </a:t>
            </a:r>
            <a:r>
              <a:rPr lang="it-IT" sz="1100" b="0" i="0" dirty="0" err="1">
                <a:solidFill>
                  <a:srgbClr val="002060"/>
                </a:solidFill>
                <a:effectLst/>
                <a:latin typeface="BlinkMacSystemFont"/>
              </a:rPr>
              <a:t>Artificial</a:t>
            </a:r>
            <a:r>
              <a:rPr lang="it-IT" sz="1100" b="0" i="0" dirty="0">
                <a:solidFill>
                  <a:srgbClr val="002060"/>
                </a:solidFill>
                <a:effectLst/>
                <a:latin typeface="BlinkMacSystemFont"/>
              </a:rPr>
              <a:t> Intelligence-</a:t>
            </a:r>
            <a:r>
              <a:rPr lang="it-IT" sz="1100" b="0" i="0" dirty="0" err="1">
                <a:solidFill>
                  <a:srgbClr val="002060"/>
                </a:solidFill>
                <a:effectLst/>
                <a:latin typeface="BlinkMacSystemFont"/>
              </a:rPr>
              <a:t>Understanding</a:t>
            </a:r>
            <a:r>
              <a:rPr lang="it-IT" sz="1100" b="0" i="0" dirty="0">
                <a:solidFill>
                  <a:srgbClr val="002060"/>
                </a:solidFill>
                <a:effectLst/>
                <a:latin typeface="BlinkMacSystemFont"/>
              </a:rPr>
              <a:t> </a:t>
            </a:r>
            <a:r>
              <a:rPr lang="it-IT" sz="1100" b="0" i="0" dirty="0" err="1">
                <a:solidFill>
                  <a:srgbClr val="002060"/>
                </a:solidFill>
                <a:effectLst/>
                <a:latin typeface="BlinkMacSystemFont"/>
              </a:rPr>
              <a:t>Medical</a:t>
            </a:r>
            <a:r>
              <a:rPr lang="it-IT" sz="1100" b="0" i="0" dirty="0">
                <a:solidFill>
                  <a:srgbClr val="002060"/>
                </a:solidFill>
                <a:effectLst/>
                <a:latin typeface="BlinkMacSystemFont"/>
              </a:rPr>
              <a:t> </a:t>
            </a:r>
            <a:r>
              <a:rPr lang="it-IT" sz="1100" b="0" i="0" dirty="0" err="1">
                <a:solidFill>
                  <a:srgbClr val="002060"/>
                </a:solidFill>
                <a:effectLst/>
                <a:latin typeface="BlinkMacSystemFont"/>
              </a:rPr>
              <a:t>Misinformation</a:t>
            </a:r>
            <a:r>
              <a:rPr lang="it-IT" sz="1100" b="0" i="0" dirty="0">
                <a:solidFill>
                  <a:srgbClr val="002060"/>
                </a:solidFill>
                <a:effectLst/>
                <a:latin typeface="BlinkMacSystemFont"/>
              </a:rPr>
              <a:t> </a:t>
            </a:r>
            <a:r>
              <a:rPr lang="it-IT" sz="1100" b="0" i="0" dirty="0" err="1">
                <a:solidFill>
                  <a:srgbClr val="002060"/>
                </a:solidFill>
                <a:effectLst/>
                <a:latin typeface="BlinkMacSystemFont"/>
              </a:rPr>
              <a:t>Through</a:t>
            </a:r>
            <a:r>
              <a:rPr lang="it-IT" sz="1100" b="0" i="0" dirty="0">
                <a:solidFill>
                  <a:srgbClr val="002060"/>
                </a:solidFill>
                <a:effectLst/>
                <a:latin typeface="BlinkMacSystemFont"/>
              </a:rPr>
              <a:t> </a:t>
            </a:r>
            <a:r>
              <a:rPr lang="it-IT" sz="1100" b="0" i="0" dirty="0" err="1">
                <a:solidFill>
                  <a:srgbClr val="002060"/>
                </a:solidFill>
                <a:effectLst/>
                <a:latin typeface="BlinkMacSystemFont"/>
              </a:rPr>
              <a:t>Snapchat's</a:t>
            </a:r>
            <a:r>
              <a:rPr lang="it-IT" sz="1100" b="0" i="0" dirty="0">
                <a:solidFill>
                  <a:srgbClr val="002060"/>
                </a:solidFill>
                <a:effectLst/>
                <a:latin typeface="BlinkMacSystemFont"/>
              </a:rPr>
              <a:t> New </a:t>
            </a:r>
            <a:r>
              <a:rPr lang="it-IT" sz="1100" b="0" i="0" dirty="0" err="1">
                <a:solidFill>
                  <a:srgbClr val="002060"/>
                </a:solidFill>
                <a:effectLst/>
                <a:latin typeface="BlinkMacSystemFont"/>
              </a:rPr>
              <a:t>Artificial</a:t>
            </a:r>
            <a:r>
              <a:rPr lang="it-IT" sz="1100" b="0" i="0" dirty="0">
                <a:solidFill>
                  <a:srgbClr val="002060"/>
                </a:solidFill>
                <a:effectLst/>
                <a:latin typeface="BlinkMacSystemFont"/>
              </a:rPr>
              <a:t> Intelligence Chatbot. Mayo </a:t>
            </a:r>
            <a:r>
              <a:rPr lang="it-IT" sz="1100" b="0" i="0" dirty="0" err="1">
                <a:solidFill>
                  <a:srgbClr val="002060"/>
                </a:solidFill>
                <a:effectLst/>
                <a:latin typeface="BlinkMacSystemFont"/>
              </a:rPr>
              <a:t>Clin</a:t>
            </a:r>
            <a:r>
              <a:rPr lang="it-IT" sz="1100" b="0" i="0" dirty="0">
                <a:solidFill>
                  <a:srgbClr val="002060"/>
                </a:solidFill>
                <a:effectLst/>
                <a:latin typeface="BlinkMacSystemFont"/>
              </a:rPr>
              <a:t> Proc Digit Health. 2024 Jun;2(2):252-254</a:t>
            </a:r>
            <a:endParaRPr lang="it-IT" sz="1100" dirty="0">
              <a:solidFill>
                <a:srgbClr val="002060"/>
              </a:solidFill>
            </a:endParaRPr>
          </a:p>
        </p:txBody>
      </p:sp>
      <p:pic>
        <p:nvPicPr>
          <p:cNvPr id="8" name="Immagine 7">
            <a:extLst>
              <a:ext uri="{FF2B5EF4-FFF2-40B4-BE49-F238E27FC236}">
                <a16:creationId xmlns:a16="http://schemas.microsoft.com/office/drawing/2014/main" id="{F05D5308-2231-01F6-2F70-B8BA4B2FEF47}"/>
              </a:ext>
            </a:extLst>
          </p:cNvPr>
          <p:cNvPicPr>
            <a:picLocks noChangeAspect="1"/>
          </p:cNvPicPr>
          <p:nvPr/>
        </p:nvPicPr>
        <p:blipFill>
          <a:blip r:embed="rId4"/>
          <a:stretch>
            <a:fillRect/>
          </a:stretch>
        </p:blipFill>
        <p:spPr>
          <a:xfrm>
            <a:off x="8640623" y="0"/>
            <a:ext cx="3492679" cy="3638737"/>
          </a:xfrm>
          <a:prstGeom prst="rect">
            <a:avLst/>
          </a:prstGeom>
        </p:spPr>
      </p:pic>
      <p:pic>
        <p:nvPicPr>
          <p:cNvPr id="13" name="Immagine 12">
            <a:extLst>
              <a:ext uri="{FF2B5EF4-FFF2-40B4-BE49-F238E27FC236}">
                <a16:creationId xmlns:a16="http://schemas.microsoft.com/office/drawing/2014/main" id="{7E426916-0B03-F3C4-9CDC-B18BE6352C32}"/>
              </a:ext>
            </a:extLst>
          </p:cNvPr>
          <p:cNvPicPr>
            <a:picLocks noChangeAspect="1"/>
          </p:cNvPicPr>
          <p:nvPr/>
        </p:nvPicPr>
        <p:blipFill>
          <a:blip r:embed="rId5"/>
          <a:stretch>
            <a:fillRect/>
          </a:stretch>
        </p:blipFill>
        <p:spPr>
          <a:xfrm>
            <a:off x="181547" y="1723652"/>
            <a:ext cx="5914453" cy="1705347"/>
          </a:xfrm>
          <a:prstGeom prst="rect">
            <a:avLst/>
          </a:prstGeom>
        </p:spPr>
      </p:pic>
      <p:sp>
        <p:nvSpPr>
          <p:cNvPr id="15" name="CasellaDiTesto 14">
            <a:extLst>
              <a:ext uri="{FF2B5EF4-FFF2-40B4-BE49-F238E27FC236}">
                <a16:creationId xmlns:a16="http://schemas.microsoft.com/office/drawing/2014/main" id="{BEA860EB-AADE-EF37-6BB1-1B4DE3C91455}"/>
              </a:ext>
            </a:extLst>
          </p:cNvPr>
          <p:cNvSpPr txBox="1"/>
          <p:nvPr/>
        </p:nvSpPr>
        <p:spPr>
          <a:xfrm>
            <a:off x="181547" y="3543337"/>
            <a:ext cx="5112964" cy="1200329"/>
          </a:xfrm>
          <a:prstGeom prst="rect">
            <a:avLst/>
          </a:prstGeom>
          <a:noFill/>
        </p:spPr>
        <p:txBody>
          <a:bodyPr wrap="square">
            <a:spAutoFit/>
          </a:bodyPr>
          <a:lstStyle/>
          <a:p>
            <a:r>
              <a:rPr lang="en-US" dirty="0"/>
              <a:t>In </a:t>
            </a:r>
            <a:r>
              <a:rPr lang="en-US" dirty="0">
                <a:solidFill>
                  <a:srgbClr val="C00000"/>
                </a:solidFill>
                <a:effectLst>
                  <a:outerShdw blurRad="38100" dist="38100" dir="2700000" algn="tl">
                    <a:srgbClr val="000000">
                      <a:alpha val="43137"/>
                    </a:srgbClr>
                  </a:outerShdw>
                </a:effectLst>
              </a:rPr>
              <a:t>April 2023</a:t>
            </a:r>
            <a:r>
              <a:rPr lang="en-US" dirty="0"/>
              <a:t>, Snapchat became the first social media platform to add an AI chatbot to its platform, making </a:t>
            </a:r>
            <a:r>
              <a:rPr lang="en-US" b="1" dirty="0">
                <a:solidFill>
                  <a:srgbClr val="C00000"/>
                </a:solidFill>
              </a:rPr>
              <a:t>My AI available to its 383 million daily users</a:t>
            </a:r>
            <a:r>
              <a:rPr lang="en-US" dirty="0"/>
              <a:t>, 48% of whom are between the ages of 15 and 25 years</a:t>
            </a:r>
            <a:endParaRPr lang="it-IT" dirty="0"/>
          </a:p>
        </p:txBody>
      </p:sp>
    </p:spTree>
    <p:extLst>
      <p:ext uri="{BB962C8B-B14F-4D97-AF65-F5344CB8AC3E}">
        <p14:creationId xmlns:p14="http://schemas.microsoft.com/office/powerpoint/2010/main" val="3297257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F6AEE2D-8E9A-BE31-12EB-C5160CD8E859}"/>
              </a:ext>
            </a:extLst>
          </p:cNvPr>
          <p:cNvPicPr>
            <a:picLocks noChangeAspect="1"/>
          </p:cNvPicPr>
          <p:nvPr/>
        </p:nvPicPr>
        <p:blipFill>
          <a:blip r:embed="rId2"/>
          <a:stretch>
            <a:fillRect/>
          </a:stretch>
        </p:blipFill>
        <p:spPr>
          <a:xfrm>
            <a:off x="2196065" y="1338470"/>
            <a:ext cx="8195430" cy="4393095"/>
          </a:xfrm>
          <a:prstGeom prst="rect">
            <a:avLst/>
          </a:prstGeom>
        </p:spPr>
      </p:pic>
    </p:spTree>
    <p:extLst>
      <p:ext uri="{BB962C8B-B14F-4D97-AF65-F5344CB8AC3E}">
        <p14:creationId xmlns:p14="http://schemas.microsoft.com/office/powerpoint/2010/main" val="4041392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nettore diritto 16">
            <a:extLst>
              <a:ext uri="{FF2B5EF4-FFF2-40B4-BE49-F238E27FC236}">
                <a16:creationId xmlns:a16="http://schemas.microsoft.com/office/drawing/2014/main" id="{A5DF2728-E347-31F1-3B86-5C89960DD3C4}"/>
              </a:ext>
            </a:extLst>
          </p:cNvPr>
          <p:cNvCxnSpPr/>
          <p:nvPr/>
        </p:nvCxnSpPr>
        <p:spPr>
          <a:xfrm>
            <a:off x="3586314" y="6675938"/>
            <a:ext cx="39729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8077A3AB-4C84-B2B9-8FF2-94C09C1EFA30}"/>
              </a:ext>
            </a:extLst>
          </p:cNvPr>
          <p:cNvSpPr txBox="1"/>
          <p:nvPr/>
        </p:nvSpPr>
        <p:spPr>
          <a:xfrm>
            <a:off x="1957140" y="139679"/>
            <a:ext cx="10102543" cy="646331"/>
          </a:xfrm>
          <a:prstGeom prst="rect">
            <a:avLst/>
          </a:prstGeom>
          <a:noFill/>
        </p:spPr>
        <p:txBody>
          <a:bodyPr wrap="square" rtlCol="0">
            <a:spAutoFit/>
          </a:bodyPr>
          <a:lstStyle/>
          <a:p>
            <a:r>
              <a:rPr lang="it-IT" sz="3600" b="1" dirty="0">
                <a:solidFill>
                  <a:srgbClr val="00B050"/>
                </a:solidFill>
                <a:effectLst>
                  <a:outerShdw blurRad="38100" dist="38100" dir="2700000" algn="tl">
                    <a:srgbClr val="000000">
                      <a:alpha val="43137"/>
                    </a:srgbClr>
                  </a:outerShdw>
                </a:effectLst>
              </a:rPr>
              <a:t>The </a:t>
            </a:r>
            <a:r>
              <a:rPr lang="it-IT" sz="3600" b="1" dirty="0" err="1">
                <a:solidFill>
                  <a:srgbClr val="00B050"/>
                </a:solidFill>
                <a:effectLst>
                  <a:outerShdw blurRad="38100" dist="38100" dir="2700000" algn="tl">
                    <a:srgbClr val="000000">
                      <a:alpha val="43137"/>
                    </a:srgbClr>
                  </a:outerShdw>
                </a:effectLst>
              </a:rPr>
              <a:t>issue</a:t>
            </a:r>
            <a:r>
              <a:rPr lang="it-IT" sz="3600" b="1" dirty="0">
                <a:solidFill>
                  <a:srgbClr val="00B050"/>
                </a:solidFill>
                <a:effectLst>
                  <a:outerShdw blurRad="38100" dist="38100" dir="2700000" algn="tl">
                    <a:srgbClr val="000000">
                      <a:alpha val="43137"/>
                    </a:srgbClr>
                  </a:outerShdw>
                </a:effectLst>
              </a:rPr>
              <a:t>: reliability of the chatbots outputs!</a:t>
            </a:r>
          </a:p>
        </p:txBody>
      </p:sp>
      <p:pic>
        <p:nvPicPr>
          <p:cNvPr id="5" name="Immagine 4">
            <a:extLst>
              <a:ext uri="{FF2B5EF4-FFF2-40B4-BE49-F238E27FC236}">
                <a16:creationId xmlns:a16="http://schemas.microsoft.com/office/drawing/2014/main" id="{C45BA0B2-BB9E-1E9C-756D-039C8961626C}"/>
              </a:ext>
            </a:extLst>
          </p:cNvPr>
          <p:cNvPicPr>
            <a:picLocks noChangeAspect="1"/>
          </p:cNvPicPr>
          <p:nvPr/>
        </p:nvPicPr>
        <p:blipFill>
          <a:blip r:embed="rId2"/>
          <a:stretch>
            <a:fillRect/>
          </a:stretch>
        </p:blipFill>
        <p:spPr>
          <a:xfrm>
            <a:off x="253343" y="3835959"/>
            <a:ext cx="11416337" cy="1889650"/>
          </a:xfrm>
          <a:prstGeom prst="rect">
            <a:avLst/>
          </a:prstGeom>
        </p:spPr>
      </p:pic>
      <p:pic>
        <p:nvPicPr>
          <p:cNvPr id="7" name="Immagine 6">
            <a:extLst>
              <a:ext uri="{FF2B5EF4-FFF2-40B4-BE49-F238E27FC236}">
                <a16:creationId xmlns:a16="http://schemas.microsoft.com/office/drawing/2014/main" id="{B5D59456-A490-541A-7511-2A691C05BEC0}"/>
              </a:ext>
            </a:extLst>
          </p:cNvPr>
          <p:cNvPicPr>
            <a:picLocks noChangeAspect="1"/>
          </p:cNvPicPr>
          <p:nvPr/>
        </p:nvPicPr>
        <p:blipFill>
          <a:blip r:embed="rId3"/>
          <a:stretch>
            <a:fillRect/>
          </a:stretch>
        </p:blipFill>
        <p:spPr>
          <a:xfrm>
            <a:off x="38805" y="1027912"/>
            <a:ext cx="2560321" cy="1561284"/>
          </a:xfrm>
          <a:prstGeom prst="rect">
            <a:avLst/>
          </a:prstGeom>
        </p:spPr>
      </p:pic>
      <p:sp>
        <p:nvSpPr>
          <p:cNvPr id="3" name="CasellaDiTesto 2">
            <a:extLst>
              <a:ext uri="{FF2B5EF4-FFF2-40B4-BE49-F238E27FC236}">
                <a16:creationId xmlns:a16="http://schemas.microsoft.com/office/drawing/2014/main" id="{3D37DD43-2C2F-0134-7435-D410C562AA66}"/>
              </a:ext>
            </a:extLst>
          </p:cNvPr>
          <p:cNvSpPr txBox="1"/>
          <p:nvPr/>
        </p:nvSpPr>
        <p:spPr>
          <a:xfrm>
            <a:off x="38805" y="5963992"/>
            <a:ext cx="11922493" cy="430887"/>
          </a:xfrm>
          <a:prstGeom prst="rect">
            <a:avLst/>
          </a:prstGeom>
          <a:noFill/>
        </p:spPr>
        <p:txBody>
          <a:bodyPr wrap="square">
            <a:spAutoFit/>
          </a:bodyPr>
          <a:lstStyle/>
          <a:p>
            <a:pPr algn="just"/>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Lee Y, Shin T, Tessier L, Javidan A, Jung J, Hong D, Strong AT, McKechnie T, Malone S, Jin D, Kroh M, Dang JT; ASMBS Artificial Intelligence and Digital Surgery Task Force. Harnessing artificial intelligence in bariatric surgery: comparative analysis of ChatGPT-4, Bing, and Bard in generating clinician-level bariatric surgery recommendations. Surg </a:t>
            </a:r>
            <a:r>
              <a:rPr lang="en-US" sz="1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Obes</a:t>
            </a:r>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Relat</a:t>
            </a:r>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Dis. 2024 Jul;20(7):603-608. </a:t>
            </a:r>
            <a:endParaRPr lang="it-IT" sz="1100" dirty="0">
              <a:solidFill>
                <a:srgbClr val="002060"/>
              </a:solidFill>
            </a:endParaRPr>
          </a:p>
        </p:txBody>
      </p:sp>
      <p:pic>
        <p:nvPicPr>
          <p:cNvPr id="6" name="Immagine 5">
            <a:extLst>
              <a:ext uri="{FF2B5EF4-FFF2-40B4-BE49-F238E27FC236}">
                <a16:creationId xmlns:a16="http://schemas.microsoft.com/office/drawing/2014/main" id="{490A5B5C-09B8-6739-F42E-0AC1EF37C1CF}"/>
              </a:ext>
            </a:extLst>
          </p:cNvPr>
          <p:cNvPicPr>
            <a:picLocks noChangeAspect="1"/>
          </p:cNvPicPr>
          <p:nvPr/>
        </p:nvPicPr>
        <p:blipFill>
          <a:blip r:embed="rId4"/>
          <a:stretch>
            <a:fillRect/>
          </a:stretch>
        </p:blipFill>
        <p:spPr>
          <a:xfrm>
            <a:off x="5670499" y="658353"/>
            <a:ext cx="5441449" cy="1303882"/>
          </a:xfrm>
          <a:prstGeom prst="rect">
            <a:avLst/>
          </a:prstGeom>
        </p:spPr>
      </p:pic>
      <p:pic>
        <p:nvPicPr>
          <p:cNvPr id="9" name="Immagine 8">
            <a:extLst>
              <a:ext uri="{FF2B5EF4-FFF2-40B4-BE49-F238E27FC236}">
                <a16:creationId xmlns:a16="http://schemas.microsoft.com/office/drawing/2014/main" id="{919B7ED1-15CF-D680-FEFB-B0D12B12C4B0}"/>
              </a:ext>
            </a:extLst>
          </p:cNvPr>
          <p:cNvPicPr>
            <a:picLocks noChangeAspect="1"/>
          </p:cNvPicPr>
          <p:nvPr/>
        </p:nvPicPr>
        <p:blipFill>
          <a:blip r:embed="rId5"/>
          <a:stretch>
            <a:fillRect/>
          </a:stretch>
        </p:blipFill>
        <p:spPr>
          <a:xfrm>
            <a:off x="4151078" y="1815448"/>
            <a:ext cx="8002117" cy="2343477"/>
          </a:xfrm>
          <a:prstGeom prst="rect">
            <a:avLst/>
          </a:prstGeom>
        </p:spPr>
      </p:pic>
    </p:spTree>
    <p:extLst>
      <p:ext uri="{BB962C8B-B14F-4D97-AF65-F5344CB8AC3E}">
        <p14:creationId xmlns:p14="http://schemas.microsoft.com/office/powerpoint/2010/main" val="354467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3A89370-16E1-A419-4236-4E1890F89611}"/>
              </a:ext>
            </a:extLst>
          </p:cNvPr>
          <p:cNvPicPr>
            <a:picLocks noChangeAspect="1"/>
          </p:cNvPicPr>
          <p:nvPr/>
        </p:nvPicPr>
        <p:blipFill>
          <a:blip r:embed="rId2"/>
          <a:stretch>
            <a:fillRect/>
          </a:stretch>
        </p:blipFill>
        <p:spPr>
          <a:xfrm>
            <a:off x="3205984" y="0"/>
            <a:ext cx="5780031" cy="6858000"/>
          </a:xfrm>
          <a:prstGeom prst="rect">
            <a:avLst/>
          </a:prstGeom>
        </p:spPr>
      </p:pic>
    </p:spTree>
    <p:extLst>
      <p:ext uri="{BB962C8B-B14F-4D97-AF65-F5344CB8AC3E}">
        <p14:creationId xmlns:p14="http://schemas.microsoft.com/office/powerpoint/2010/main" val="2023147327"/>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502</TotalTime>
  <Words>1049</Words>
  <Application>Microsoft Office PowerPoint</Application>
  <PresentationFormat>Widescreen</PresentationFormat>
  <Paragraphs>56</Paragraphs>
  <Slides>29</Slides>
  <Notes>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29</vt:i4>
      </vt:variant>
    </vt:vector>
  </HeadingPairs>
  <TitlesOfParts>
    <vt:vector size="37" baseType="lpstr">
      <vt:lpstr>AdvOT561cdbbe</vt:lpstr>
      <vt:lpstr>Arial</vt:lpstr>
      <vt:lpstr>BlinkMacSystemFont</vt:lpstr>
      <vt:lpstr>Calibri</vt:lpstr>
      <vt:lpstr>MyriadPro-BoldSemiCn</vt:lpstr>
      <vt:lpstr>Sabon LT Std</vt:lpstr>
      <vt:lpstr>Wingdings</vt:lpstr>
      <vt:lpstr>RetrospectVTI</vt:lpstr>
      <vt:lpstr>AI, trattamento farmacologico e  Chirurgia Bariatrica Metabolica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Foletto</cp:lastModifiedBy>
  <cp:revision>15</cp:revision>
  <dcterms:created xsi:type="dcterms:W3CDTF">2022-02-27T17:36:31Z</dcterms:created>
  <dcterms:modified xsi:type="dcterms:W3CDTF">2026-02-13T13:41:00Z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